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76" r:id="rId1"/>
  </p:sldMasterIdLst>
  <p:notesMasterIdLst>
    <p:notesMasterId r:id="rId52"/>
  </p:notesMasterIdLst>
  <p:handoutMasterIdLst>
    <p:handoutMasterId r:id="rId53"/>
  </p:handoutMasterIdLst>
  <p:sldIdLst>
    <p:sldId id="268" r:id="rId2"/>
    <p:sldId id="381" r:id="rId3"/>
    <p:sldId id="418" r:id="rId4"/>
    <p:sldId id="382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404" r:id="rId27"/>
    <p:sldId id="405" r:id="rId28"/>
    <p:sldId id="420" r:id="rId29"/>
    <p:sldId id="419" r:id="rId30"/>
    <p:sldId id="406" r:id="rId31"/>
    <p:sldId id="407" r:id="rId32"/>
    <p:sldId id="408" r:id="rId33"/>
    <p:sldId id="409" r:id="rId34"/>
    <p:sldId id="410" r:id="rId35"/>
    <p:sldId id="411" r:id="rId36"/>
    <p:sldId id="413" r:id="rId37"/>
    <p:sldId id="414" r:id="rId38"/>
    <p:sldId id="415" r:id="rId39"/>
    <p:sldId id="416" r:id="rId40"/>
    <p:sldId id="417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</p:sldIdLst>
  <p:sldSz cx="12192000" cy="6858000"/>
  <p:notesSz cx="6794500" cy="9906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19">
          <p15:clr>
            <a:srgbClr val="A4A3A4"/>
          </p15:clr>
        </p15:guide>
        <p15:guide id="4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BURLOT-FERRE Nadine" initials="BN" lastIdx="23" clrIdx="0"/>
  <p:cmAuthor id="4" name="Haslam, Andrew" initials="HA" lastIdx="22" clrIdx="1">
    <p:extLst>
      <p:ext uri="{19B8F6BF-5375-455C-9EA6-DF929625EA0E}">
        <p15:presenceInfo xmlns:p15="http://schemas.microsoft.com/office/powerpoint/2012/main" userId="S::ahaslam@ic.ac.uk::405b4ead-7a44-4176-92b6-88303cfcada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5FD0"/>
    <a:srgbClr val="FF6C0A"/>
    <a:srgbClr val="0070C0"/>
    <a:srgbClr val="00FDFF"/>
    <a:srgbClr val="B35C56"/>
    <a:srgbClr val="649755"/>
    <a:srgbClr val="8C6DA5"/>
    <a:srgbClr val="FF7973"/>
    <a:srgbClr val="BAA5C9"/>
    <a:srgbClr val="889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AE9C8-1158-7245-9895-24A7D69A5C8F}" v="14553" dt="2025-02-21T08:07:23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38"/>
    <p:restoredTop sz="85108"/>
  </p:normalViewPr>
  <p:slideViewPr>
    <p:cSldViewPr snapToGrid="0" snapToObjects="1">
      <p:cViewPr>
        <p:scale>
          <a:sx n="88" d="100"/>
          <a:sy n="88" d="100"/>
        </p:scale>
        <p:origin x="-16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3109"/>
        <p:guide pos="2141"/>
        <p:guide orient="horz" pos="3119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448F7-0272-4D0F-BA66-D65B303392B9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08983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8645" y="9408983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2AA12-A6FE-4C91-A074-2765A7ABF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0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16448-2BDC-44AE-BD3D-055F68DCCA9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12398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08983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8645" y="9408983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B2A8F-DB5F-40B4-8722-A16259517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3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76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8CE91-4E2A-F983-87D6-5B46F432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1FF75-C99B-118B-3B32-B0175E1FB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0E69E-1287-02F8-820B-7399A877D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62221-AE48-2099-0A34-8D4E6956A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28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18E49-95DB-179A-C924-67469DA8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C49E3-23D7-4F4A-BD8B-672D8620C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4BF79-F26C-015B-76C6-5F5B0FC87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F120E-9822-8CEC-8F79-6D250765C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41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A0CF5-3733-39C9-2024-E7288735C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20D90-F560-8440-2FDE-43503C871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1392E-2C4C-221F-5C13-8C39C7848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8FA3D-0D6D-CBB4-04A2-29C0E7449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37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F3F8B-863F-4014-4753-3661903EB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954E96-B086-C900-8F6E-BBD5692C8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925FC-074D-ACDC-661B-4336C5E86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B9FB5-AC4D-68D6-52A7-C8EF70E95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28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F51CF-A23A-2608-00A0-B445C15A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13C26-C4A9-3A13-BC13-C118E09FA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56D6A-5F74-395D-50AF-0E9308D9B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D4126-0A14-B694-9555-C0BE792F1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04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BC3C2-43FE-4E61-6911-666E5CF5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F4B2B-F0CB-865D-4A67-B56066F5D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5BB97-9EA1-E0F4-33EC-73B676AAB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AF4E2-B343-4935-4121-173800435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91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89953-DBD7-0D85-8080-6B7247473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38B9A-05F6-CCE7-0624-1B7D3D6AC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D391C1-7849-D9EE-6C83-6359698C0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8734F-6821-6756-FD32-33DFD4A29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18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F37AA-3E1C-0E03-4BCC-C44DFA81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2D80D-DBE4-0DD6-E45E-DB402A76E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F7C7CC-C443-4829-977B-FE5D171BB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F3829-7467-3D2C-4AAB-3F76B8399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31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DB0A9-1048-08DF-25AE-39A50F59C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80D3B-916C-33BC-82E5-F90696741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CE387-7073-101F-0207-796754E2A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F2F85-42BD-4F3C-BC9D-2BF2C2B76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15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D45B6-2AA5-AC5F-FD58-7CF169B5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2BB77-1151-9C29-C545-9A72C1C0C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0CAAB-A80C-C0B7-6C21-25E8639D3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19736-2790-1E3A-E567-7D6A64276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5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7B3EE-2D0D-66C9-09C6-35292CFD8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7B776A-AEA5-27D2-0370-49E2E28DA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E385-0D3E-1EB0-EBEF-97A3E6588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0312A-BF6B-5CEB-6232-9C90FA9F4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2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E724A-EA82-3644-08CB-872843D9B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D41F4B-A86F-B6E5-5595-E0F37B16A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69D74-F752-FE23-E057-93CDE38AF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C1A8-A1A9-1E08-04B9-C5B4721C2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14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637D1-0CC2-1F0D-FC5D-511FBA45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284FD-1387-435E-A38B-BE44272DD8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9CE28-A143-5F29-2244-3AB0C9F79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0D63E-84B4-B1E1-CA72-BAC80286A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7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D78F9-EF67-D77A-4D53-9F5E21152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8AAC6-C518-E539-86B7-FE9B3F11A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56BE9-6A89-C8B4-6288-1293F45BC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B848F-2C9A-72D2-B204-4FA853DDC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44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691F8-F821-BF7E-AA11-9473A69ED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BB301-0385-471A-D6E6-B80C1457C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8F486-6865-74A2-38C3-C53DD53BE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2F084-8801-1E5E-1AEB-9F0E5FAF7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82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FB0A5-96E8-8E02-31F2-8EAC7FFD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D65539-39DA-34A9-AA41-8BB7F6405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48DF5-9872-06F5-7D50-2A2111204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49D4-A8E8-CE22-8651-24B330C5C8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54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462D1-F793-92C0-7A1C-48DB3C762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D031C-4237-F469-B37E-46EACE2FA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4D985-2506-DC45-7569-E999F806F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F8768-74E1-297E-426A-6C707F46F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5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08166-D879-7EA0-E951-1FAD8EC0E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70C5FC-06AD-FDEF-C5C4-3F5C26ECB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3A8F2-950F-4942-2AA5-0602D1FA9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88D6F-E570-09F3-B116-58F9C48AF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3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43CF4-8EF8-2D85-1DB1-87CFA67CB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BEC1B-697E-3A12-40FF-D7AF62D1E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92B6A-41AC-B63A-22EC-6ECB3309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A99D-00BA-0163-06C0-BB67D22F7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82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1719-B197-D414-0DAA-0B8391449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04EB9-C24C-EB7A-1EB7-CA85BCBBE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518FE-135F-4EFA-09C5-E5845FF5F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776DA-D010-F479-7751-AC13558AC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5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8BF41-37B1-63D4-D611-8C739190E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CAE318-D86B-348B-5517-EFDBF2C0E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D34D1-D374-EABB-F0F3-7FB58E4BC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71C1B-BBF5-6C06-57A1-4651F35E1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35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0B3BF-CE0E-B913-4BCD-6C06E8D20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BE92A1-8BB0-D0EB-0C79-ED73C9EAB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0850A-9C5A-B1A4-B9FB-7DC57023B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3F1C-4445-DB5C-AB7F-487CDF310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70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F700C-055C-A7B9-E0AA-785ED5E3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CCCFB-95EA-A9F3-9CC8-A8B1867F8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CAC9F-3921-BC98-2C01-ED03FBCB3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6BF3-82AD-D00A-7A86-56F2FB554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51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D2939-D23B-AA03-30C5-89ADD17E8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92B2F-20D6-FF94-EB15-67CD8219D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2CF14-8FDB-36EE-6765-7716BF29D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34348-B2BD-28B5-1606-9E662543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392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349DB-2BE3-FF94-FB35-9DC0E2F1F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C78A1-E172-F173-9DF0-745EC2413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14630-C42D-244C-39EC-2C00EB00B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BB0BF-C9EB-2CF2-1484-97471C686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16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B604F-D4F0-AC6D-1CAA-63664ED88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F65923-A568-407C-CF05-9D0CF76930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23A81F-E703-FFAF-AC3C-0A066E32C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F84B4-A3BF-7233-7D35-53C7F1186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47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1E40F-BE15-06AC-7855-E53BD362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589C52-B36C-C388-C05F-F3CF3AAA3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4F477A-0F4A-66F7-42E7-437538D5B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80A37-8E0E-01C7-A94E-ED5F799EB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4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B8DC6-1466-871C-6254-BD83C726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9E37E-001C-BCAB-D45D-1B79DBC57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2C4F0B-E8C1-4819-A20A-0905B9702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06340-50E9-DCFE-D9B2-C27B8BD25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353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82896-1227-3EC7-0A74-D9F58F15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90E74E-5A30-2531-F511-EF853EE81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70B65-FF01-C2FF-65E8-C6323E5FD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6009F-7A4F-C71C-9392-4474318D2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9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A9DB1-57D8-C79B-BAFA-F4041C17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62B2D3-71B4-E1B8-5396-8C479A486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E08A3-D344-94E8-B45D-38B52BA02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DCC0C-72BA-067F-BAF7-9BA5FA568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04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47FF2-610D-2F2F-FE30-060851C5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2D6CA-71DA-3EB6-63CB-B83292391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85F56-1ED9-F158-1758-5194E140C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46E3E-F677-8E54-547D-DB08BF3E54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2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20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F21CB-68F2-8ADA-A484-8D25F0AF7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F4A6C-9E02-9CB6-3A61-078506608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4B69B-8C56-675C-BCB0-5409B3DB6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25-9606-F849-72BB-14FD08473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55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1F8F9-E44B-24FB-E97D-D119059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617EFA-D9D2-B151-898F-4027D5D10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963D6C-A370-F30A-23B7-45D32733C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CEFC-8BE1-FC4B-E73A-0155B292A4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2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A3E18-DA1A-E0DF-F939-4CD8DF91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0CCC92-6861-387D-CDDE-EBCE0DDBF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374B06-12DC-2BA5-DEFC-A2F455815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D1BEE-CD48-19E5-663C-B9CA552BC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3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E9E94-9A64-E637-3CDC-B73F8CCD8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0A56B-7127-0AB4-1F40-9D0B67120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EC2C9-281C-CA24-D456-6A7AB0894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8E976-C1BE-A975-7D66-4FB7C68F42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6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54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A37A0-55F3-BC74-7E40-0C1AECFE2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48D0B-2F80-8DF2-0190-7621FCA4F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BCD59D-6C85-BA9A-274F-3F1CFD5C9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26C1A-1DA5-4A25-F7FD-751A0F123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94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A59D-F8E9-EE01-84A2-D7773C2E9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5F0DC-5D8D-C9E0-3D15-9880F0426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B4D34-A5FF-9352-A0BF-B25C0BAE9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EE978-E055-AE82-86F8-22D9A98AE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2A8F-DB5F-40B4-8722-A16259517A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4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3286" y="2394857"/>
            <a:ext cx="8370434" cy="2155372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space réservé pour une image  14"/>
          <p:cNvSpPr>
            <a:spLocks noGrp="1"/>
          </p:cNvSpPr>
          <p:nvPr>
            <p:ph type="pic" sz="quarter" idx="10"/>
          </p:nvPr>
        </p:nvSpPr>
        <p:spPr>
          <a:xfrm>
            <a:off x="8635471" y="82932"/>
            <a:ext cx="3429529" cy="442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1"/>
          </p:nvPr>
        </p:nvSpPr>
        <p:spPr>
          <a:xfrm>
            <a:off x="163286" y="127001"/>
            <a:ext cx="8370434" cy="216770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Espace réservé pour une image  18"/>
          <p:cNvSpPr>
            <a:spLocks noGrp="1"/>
          </p:cNvSpPr>
          <p:nvPr>
            <p:ph type="pic" sz="quarter" idx="12"/>
          </p:nvPr>
        </p:nvSpPr>
        <p:spPr>
          <a:xfrm>
            <a:off x="163287" y="4651375"/>
            <a:ext cx="3684134" cy="20812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Espace réservé pour une image  20"/>
          <p:cNvSpPr>
            <a:spLocks noGrp="1"/>
          </p:cNvSpPr>
          <p:nvPr>
            <p:ph type="pic" sz="quarter" idx="13"/>
          </p:nvPr>
        </p:nvSpPr>
        <p:spPr>
          <a:xfrm>
            <a:off x="3962400" y="4651375"/>
            <a:ext cx="4571320" cy="20812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 hasCustomPrompt="1"/>
          </p:nvPr>
        </p:nvSpPr>
        <p:spPr>
          <a:xfrm>
            <a:off x="420133" y="3056944"/>
            <a:ext cx="7802311" cy="4839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cap="all" baseline="0">
                <a:solidFill>
                  <a:srgbClr val="006AB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/>
              <a:t>TITRE / TITLE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420134" y="3547084"/>
            <a:ext cx="7802310" cy="5461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cap="all" baseline="0">
                <a:solidFill>
                  <a:srgbClr val="006AB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/ SUB-TITLE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23CACF-5DEF-4C04-90B0-E9E08FE53E69}"/>
              </a:ext>
            </a:extLst>
          </p:cNvPr>
          <p:cNvSpPr txBox="1"/>
          <p:nvPr/>
        </p:nvSpPr>
        <p:spPr>
          <a:xfrm flipH="1">
            <a:off x="10526089" y="508710"/>
            <a:ext cx="127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err="1">
                <a:solidFill>
                  <a:srgbClr val="C00000"/>
                </a:solidFill>
                <a:latin typeface="Arial" panose="020B0604020202020204" pitchFamily="34" charset="0"/>
              </a:rPr>
              <a:t>Your</a:t>
            </a:r>
            <a:r>
              <a:rPr lang="fr-FR" sz="1600">
                <a:solidFill>
                  <a:srgbClr val="C00000"/>
                </a:solidFill>
                <a:latin typeface="Arial" panose="020B0604020202020204" pitchFamily="34" charset="0"/>
              </a:rPr>
              <a:t> logo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9019EB-18F8-D44C-BDC9-63C70C300BAB}"/>
              </a:ext>
            </a:extLst>
          </p:cNvPr>
          <p:cNvSpPr/>
          <p:nvPr userDrawn="1"/>
        </p:nvSpPr>
        <p:spPr>
          <a:xfrm>
            <a:off x="163286" y="2394857"/>
            <a:ext cx="8370434" cy="2155372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9">
            <a:extLst>
              <a:ext uri="{FF2B5EF4-FFF2-40B4-BE49-F238E27FC236}">
                <a16:creationId xmlns:a16="http://schemas.microsoft.com/office/drawing/2014/main" id="{9576A087-3296-B945-ACF1-012CF5ADEA37}"/>
              </a:ext>
            </a:extLst>
          </p:cNvPr>
          <p:cNvSpPr txBox="1"/>
          <p:nvPr userDrawn="1"/>
        </p:nvSpPr>
        <p:spPr>
          <a:xfrm flipH="1">
            <a:off x="10526089" y="508710"/>
            <a:ext cx="127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err="1">
                <a:solidFill>
                  <a:srgbClr val="C00000"/>
                </a:solidFill>
                <a:latin typeface="Arial" panose="020B0604020202020204" pitchFamily="34" charset="0"/>
              </a:rPr>
              <a:t>Your</a:t>
            </a:r>
            <a:r>
              <a:rPr lang="fr-FR" sz="1600">
                <a:solidFill>
                  <a:srgbClr val="C00000"/>
                </a:solidFill>
                <a:latin typeface="Arial" panose="020B0604020202020204" pitchFamily="34" charset="0"/>
              </a:rPr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72962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au 2 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73A44B-6EFA-FA45-AC79-724718004072}"/>
              </a:ext>
            </a:extLst>
          </p:cNvPr>
          <p:cNvSpPr/>
          <p:nvPr userDrawn="1"/>
        </p:nvSpPr>
        <p:spPr>
          <a:xfrm>
            <a:off x="3445565" y="6345715"/>
            <a:ext cx="4483093" cy="37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1"/>
            <a:ext cx="12192000" cy="769386"/>
          </a:xfrm>
          <a:prstGeom prst="rect">
            <a:avLst/>
          </a:prstGeom>
          <a:solidFill>
            <a:srgbClr val="FF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94158" y="139549"/>
            <a:ext cx="3351407" cy="5142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200" b="0" cap="all" baseline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fr-FR"/>
              <a:t>ENTREZ LE TITRE</a:t>
            </a:r>
            <a:endParaRPr lang="en-US"/>
          </a:p>
        </p:txBody>
      </p:sp>
      <p:sp>
        <p:nvSpPr>
          <p:cNvPr id="12" name="ZoneTexte 9"/>
          <p:cNvSpPr txBox="1"/>
          <p:nvPr/>
        </p:nvSpPr>
        <p:spPr>
          <a:xfrm>
            <a:off x="94158" y="6456072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pPr/>
              <a:t>‹#›</a:t>
            </a:fld>
            <a:endParaRPr lang="fr-FR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19EEF9D-37A2-4EED-82DD-66A1B43809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839128"/>
            <a:ext cx="10476124" cy="450658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6C0A"/>
              </a:buClr>
              <a:buSzPct val="100000"/>
              <a:buFont typeface="Wingdings" pitchFamily="2" charset="2"/>
              <a:buChar char="§"/>
              <a:defRPr sz="2400">
                <a:solidFill>
                  <a:srgbClr val="FF6C0A"/>
                </a:solidFill>
                <a:latin typeface="Ubuntu" panose="020B0504030602030204" pitchFamily="34" charset="0"/>
              </a:defRPr>
            </a:lvl1pPr>
            <a:lvl2pPr marL="800100" indent="-342900">
              <a:buClr>
                <a:srgbClr val="FF6C0A"/>
              </a:buClr>
              <a:buSzPct val="100000"/>
              <a:buFont typeface="Wingdings" pitchFamily="2" charset="2"/>
              <a:buChar char="§"/>
              <a:defRPr sz="2000">
                <a:solidFill>
                  <a:srgbClr val="FF6C0A"/>
                </a:solidFill>
                <a:latin typeface="Ubuntu" panose="020B0504030602030204" pitchFamily="34" charset="0"/>
              </a:defRPr>
            </a:lvl2pPr>
            <a:lvl3pPr marL="1200150" indent="-285750">
              <a:buClr>
                <a:srgbClr val="FF6C0A"/>
              </a:buClr>
              <a:buSzPct val="100000"/>
              <a:buFont typeface="Wingdings" pitchFamily="2" charset="2"/>
              <a:buChar char="§"/>
              <a:defRPr sz="1800">
                <a:solidFill>
                  <a:srgbClr val="FF6C0A"/>
                </a:solidFill>
                <a:latin typeface="Ubuntu" panose="020B0504030602030204" pitchFamily="34" charset="0"/>
              </a:defRPr>
            </a:lvl3pPr>
            <a:lvl4pPr marL="1600200" indent="-228600">
              <a:buClr>
                <a:srgbClr val="FF6C0A"/>
              </a:buClr>
              <a:buSzPct val="100000"/>
              <a:buFont typeface="Wingdings" pitchFamily="2" charset="2"/>
              <a:buChar char="§"/>
              <a:defRPr sz="1600">
                <a:solidFill>
                  <a:srgbClr val="FF6C0A"/>
                </a:solidFill>
                <a:latin typeface="Ubuntu" panose="020B0504030602030204" pitchFamily="34" charset="0"/>
              </a:defRPr>
            </a:lvl4pPr>
            <a:lvl5pPr marL="2057400" indent="-228600">
              <a:buClr>
                <a:srgbClr val="FF6C0A"/>
              </a:buClr>
              <a:buSzPct val="100000"/>
              <a:buFont typeface="Wingdings" pitchFamily="2" charset="2"/>
              <a:buChar char="§"/>
              <a:defRPr sz="1400">
                <a:solidFill>
                  <a:srgbClr val="FF6C0A"/>
                </a:solidFill>
                <a:latin typeface="Ubuntu" panose="020B0504030602030204" pitchFamily="34" charset="0"/>
              </a:defRPr>
            </a:lvl5pPr>
          </a:lstStyle>
          <a:p>
            <a:pPr lvl="0"/>
            <a:r>
              <a:rPr lang="en-GB" noProof="0"/>
              <a:t>MODIFIEZ LES STYLES DU TEXTE DU MASQUE</a:t>
            </a:r>
          </a:p>
          <a:p>
            <a:pPr lvl="1"/>
            <a:r>
              <a:rPr lang="en-GB" noProof="0"/>
              <a:t>Deuxième niveau</a:t>
            </a:r>
          </a:p>
          <a:p>
            <a:pPr lvl="2"/>
            <a:r>
              <a:rPr lang="en-GB" noProof="0"/>
              <a:t>Troisième niveau</a:t>
            </a:r>
          </a:p>
          <a:p>
            <a:pPr lvl="3"/>
            <a:r>
              <a:rPr lang="en-GB" noProof="0"/>
              <a:t>Quatrième niveau</a:t>
            </a:r>
          </a:p>
          <a:p>
            <a:pPr lvl="4"/>
            <a:r>
              <a:rPr lang="en-GB" noProof="0"/>
              <a:t>Cinquième niveau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E32049-42E0-9345-97D2-D7DD540FDC3F}"/>
              </a:ext>
            </a:extLst>
          </p:cNvPr>
          <p:cNvSpPr txBox="1"/>
          <p:nvPr userDrawn="1"/>
        </p:nvSpPr>
        <p:spPr>
          <a:xfrm>
            <a:off x="94158" y="6456072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pPr/>
              <a:t>‹#›</a:t>
            </a:fld>
            <a:endParaRPr lang="fr-FR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16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63286" y="2394857"/>
            <a:ext cx="8370434" cy="2155372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space réservé pour une image  14"/>
          <p:cNvSpPr>
            <a:spLocks noGrp="1"/>
          </p:cNvSpPr>
          <p:nvPr>
            <p:ph type="pic" sz="quarter" idx="10"/>
          </p:nvPr>
        </p:nvSpPr>
        <p:spPr>
          <a:xfrm>
            <a:off x="8635471" y="82932"/>
            <a:ext cx="3429529" cy="4424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1"/>
          </p:nvPr>
        </p:nvSpPr>
        <p:spPr>
          <a:xfrm>
            <a:off x="163286" y="127001"/>
            <a:ext cx="8370434" cy="216770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Espace réservé pour une image  18"/>
          <p:cNvSpPr>
            <a:spLocks noGrp="1"/>
          </p:cNvSpPr>
          <p:nvPr>
            <p:ph type="pic" sz="quarter" idx="12"/>
          </p:nvPr>
        </p:nvSpPr>
        <p:spPr>
          <a:xfrm>
            <a:off x="163287" y="4651375"/>
            <a:ext cx="3684134" cy="2081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Espace réservé pour une image  20"/>
          <p:cNvSpPr>
            <a:spLocks noGrp="1"/>
          </p:cNvSpPr>
          <p:nvPr>
            <p:ph type="pic" sz="quarter" idx="13"/>
          </p:nvPr>
        </p:nvSpPr>
        <p:spPr>
          <a:xfrm>
            <a:off x="3962400" y="4651375"/>
            <a:ext cx="4571320" cy="2081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 hasCustomPrompt="1"/>
          </p:nvPr>
        </p:nvSpPr>
        <p:spPr>
          <a:xfrm>
            <a:off x="420133" y="3056944"/>
            <a:ext cx="7802311" cy="4839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cap="all" baseline="0">
                <a:solidFill>
                  <a:srgbClr val="006AB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/>
              <a:t>TITRE / TITLE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420134" y="3547084"/>
            <a:ext cx="7802310" cy="5461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cap="all" baseline="0">
                <a:solidFill>
                  <a:srgbClr val="006AB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/ SUB-TITLE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23CACF-5DEF-4C04-90B0-E9E08FE53E69}"/>
              </a:ext>
            </a:extLst>
          </p:cNvPr>
          <p:cNvSpPr txBox="1"/>
          <p:nvPr userDrawn="1"/>
        </p:nvSpPr>
        <p:spPr>
          <a:xfrm flipH="1">
            <a:off x="10526089" y="508710"/>
            <a:ext cx="127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err="1">
                <a:solidFill>
                  <a:srgbClr val="C00000"/>
                </a:solidFill>
                <a:latin typeface="Arial" panose="020B0604020202020204" pitchFamily="34" charset="0"/>
              </a:rPr>
              <a:t>Your</a:t>
            </a:r>
            <a:r>
              <a:rPr lang="fr-FR" sz="1600">
                <a:solidFill>
                  <a:srgbClr val="C00000"/>
                </a:solidFill>
                <a:latin typeface="Arial" panose="020B0604020202020204" pitchFamily="34" charset="0"/>
              </a:rPr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32638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iveau 2 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199" y="415928"/>
            <a:ext cx="8277225" cy="5142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200" b="0" cap="all" baseline="0">
                <a:solidFill>
                  <a:srgbClr val="0070C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ENTREZ LE TITRE</a:t>
            </a:r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0860" y="0"/>
            <a:ext cx="111140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ZoneTexte 9"/>
          <p:cNvSpPr txBox="1"/>
          <p:nvPr userDrawn="1"/>
        </p:nvSpPr>
        <p:spPr>
          <a:xfrm>
            <a:off x="94158" y="6456072"/>
            <a:ext cx="58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D8DBD-5801-4371-A777-4C8C663B653C}" type="slidenum">
              <a:rPr lang="fr-FR" sz="1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pPr/>
              <a:t>‹#›</a:t>
            </a:fld>
            <a:endParaRPr lang="fr-FR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19EEF9D-37A2-4EED-82DD-66A1B43809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839128"/>
            <a:ext cx="10476124" cy="450658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D74310"/>
              </a:buClr>
              <a:buSzPct val="80000"/>
              <a:buFontTx/>
              <a:buBlip>
                <a:blip r:embed="rId2"/>
              </a:buBlip>
              <a:defRPr sz="2400">
                <a:solidFill>
                  <a:srgbClr val="0070C0"/>
                </a:solidFill>
              </a:defRPr>
            </a:lvl1pPr>
            <a:lvl2pPr marL="800100" indent="-342900">
              <a:buClr>
                <a:srgbClr val="249C9C"/>
              </a:buClr>
              <a:buSzPct val="80000"/>
              <a:buFontTx/>
              <a:buBlip>
                <a:blip r:embed="rId3"/>
              </a:buBlip>
              <a:defRPr sz="2000">
                <a:solidFill>
                  <a:srgbClr val="0070C0"/>
                </a:solidFill>
              </a:defRPr>
            </a:lvl2pPr>
            <a:lvl3pPr marL="1200150" indent="-285750">
              <a:buClr>
                <a:srgbClr val="249C9C"/>
              </a:buClr>
              <a:buSzPct val="80000"/>
              <a:buFontTx/>
              <a:buBlip>
                <a:blip r:embed="rId3"/>
              </a:buBlip>
              <a:defRPr sz="1800">
                <a:solidFill>
                  <a:srgbClr val="0070C0"/>
                </a:solidFill>
              </a:defRPr>
            </a:lvl3pPr>
            <a:lvl4pPr marL="1600200" indent="-228600">
              <a:buClr>
                <a:srgbClr val="249C9C"/>
              </a:buClr>
              <a:buSzPct val="80000"/>
              <a:buFontTx/>
              <a:buBlip>
                <a:blip r:embed="rId3"/>
              </a:buBlip>
              <a:defRPr sz="1600">
                <a:solidFill>
                  <a:srgbClr val="0070C0"/>
                </a:solidFill>
              </a:defRPr>
            </a:lvl4pPr>
            <a:lvl5pPr marL="2057400" indent="-228600">
              <a:buClr>
                <a:srgbClr val="249C9C"/>
              </a:buClr>
              <a:buSzPct val="80000"/>
              <a:buFontTx/>
              <a:buBlip>
                <a:blip r:embed="rId3"/>
              </a:buBlip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8CF11FD-5C9D-44C3-882F-231961E9DC26}"/>
              </a:ext>
            </a:extLst>
          </p:cNvPr>
          <p:cNvSpPr txBox="1"/>
          <p:nvPr userDrawn="1"/>
        </p:nvSpPr>
        <p:spPr>
          <a:xfrm flipH="1">
            <a:off x="10526089" y="398540"/>
            <a:ext cx="127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err="1">
                <a:solidFill>
                  <a:srgbClr val="C00000"/>
                </a:solidFill>
                <a:latin typeface="Arial" panose="020B0604020202020204" pitchFamily="34" charset="0"/>
              </a:rPr>
              <a:t>Your</a:t>
            </a:r>
            <a:r>
              <a:rPr lang="fr-FR" sz="1600">
                <a:solidFill>
                  <a:srgbClr val="C00000"/>
                </a:solidFill>
                <a:latin typeface="Arial" panose="020B0604020202020204" pitchFamily="34" charset="0"/>
              </a:rPr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49422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13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5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49" r:id="rId3"/>
    <p:sldLayoutId id="2147483675" r:id="rId4"/>
    <p:sldLayoutId id="2147483679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gif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pn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5.pn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9.png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3.png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7.png"/><Relationship Id="rId7" Type="http://schemas.openxmlformats.org/officeDocument/2006/relationships/image" Target="../media/image7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png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10" Type="http://schemas.openxmlformats.org/officeDocument/2006/relationships/image" Target="../media/image90.emf"/><Relationship Id="rId4" Type="http://schemas.openxmlformats.org/officeDocument/2006/relationships/image" Target="../media/image84.emf"/><Relationship Id="rId9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Relationship Id="rId9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11" Type="http://schemas.openxmlformats.org/officeDocument/2006/relationships/image" Target="../media/image104.png"/><Relationship Id="rId5" Type="http://schemas.openxmlformats.org/officeDocument/2006/relationships/image" Target="../media/image100.emf"/><Relationship Id="rId10" Type="http://schemas.openxmlformats.org/officeDocument/2006/relationships/image" Target="../media/image103.png"/><Relationship Id="rId4" Type="http://schemas.openxmlformats.org/officeDocument/2006/relationships/image" Target="../media/image99.emf"/><Relationship Id="rId9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microsoft.com/office/2007/relationships/hdphoto" Target="../media/hdphoto1.wdp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nd blue pattern&#10;&#10;AI-generated content may be incorrect.">
            <a:extLst>
              <a:ext uri="{FF2B5EF4-FFF2-40B4-BE49-F238E27FC236}">
                <a16:creationId xmlns:a16="http://schemas.microsoft.com/office/drawing/2014/main" id="{199F7D7B-C9FE-44A3-842D-6D43D8A38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42"/>
          <a:stretch/>
        </p:blipFill>
        <p:spPr>
          <a:xfrm>
            <a:off x="0" y="-2175"/>
            <a:ext cx="12192000" cy="38110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685DF6-F3E3-7348-8965-41D0169F48E1}"/>
              </a:ext>
            </a:extLst>
          </p:cNvPr>
          <p:cNvSpPr/>
          <p:nvPr/>
        </p:nvSpPr>
        <p:spPr>
          <a:xfrm>
            <a:off x="0" y="3431175"/>
            <a:ext cx="12192000" cy="1832634"/>
          </a:xfrm>
          <a:prstGeom prst="rect">
            <a:avLst/>
          </a:prstGeom>
          <a:solidFill>
            <a:srgbClr val="FF6C0A"/>
          </a:solidFill>
          <a:ln>
            <a:solidFill>
              <a:srgbClr val="FF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C0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ED94B-C5EE-2C4B-9745-0A676FF0EA23}"/>
              </a:ext>
            </a:extLst>
          </p:cNvPr>
          <p:cNvSpPr txBox="1"/>
          <p:nvPr/>
        </p:nvSpPr>
        <p:spPr>
          <a:xfrm>
            <a:off x="286100" y="3808883"/>
            <a:ext cx="1171917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Ubuntu"/>
                <a:cs typeface="Arial"/>
              </a:rPr>
              <a:t>Lecture Series:</a:t>
            </a:r>
            <a:r>
              <a:rPr lang="en-US" sz="3200" b="1" dirty="0">
                <a:solidFill>
                  <a:schemeClr val="bg1"/>
                </a:solidFill>
                <a:latin typeface="Ubuntu"/>
                <a:cs typeface="Arial"/>
              </a:rPr>
              <a:t> Thermodynamics of polymer blends and solutions</a:t>
            </a:r>
            <a:endParaRPr lang="en-US" sz="3200" dirty="0">
              <a:solidFill>
                <a:schemeClr val="bg1"/>
              </a:solidFill>
              <a:latin typeface="Ubuntu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15556-1AF8-FA45-8689-187C66153FE8}"/>
              </a:ext>
            </a:extLst>
          </p:cNvPr>
          <p:cNvSpPr txBox="1"/>
          <p:nvPr/>
        </p:nvSpPr>
        <p:spPr>
          <a:xfrm>
            <a:off x="286100" y="5349990"/>
            <a:ext cx="802922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Pierre J. Walker</a:t>
            </a:r>
            <a:endParaRPr lang="en-US" sz="1600" dirty="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1813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97"/>
    </mc:Choice>
    <mc:Fallback xmlns="">
      <p:transition spd="slow" advTm="149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5111-0971-C650-EC86-4E21ECF87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A19B-5973-DB52-B8F8-98096E95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5815029" cy="514203"/>
          </a:xfrm>
        </p:spPr>
        <p:txBody>
          <a:bodyPr/>
          <a:lstStyle/>
          <a:p>
            <a:r>
              <a:rPr lang="en-US" dirty="0"/>
              <a:t>Derivation of Flory–Huggins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C22B6-6F47-5AB4-D5AF-A290C2FBE5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3629"/>
                <a:ext cx="8148511" cy="54448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 has a lot of heavy lifting to do…</a:t>
                </a:r>
              </a:p>
              <a:p>
                <a:pPr lvl="1"/>
                <a:r>
                  <a:rPr lang="en-US" dirty="0"/>
                  <a:t>Accounts for excluded volume, van der Waals interactions, hydrogen bonding, conformational changes, etc.</a:t>
                </a:r>
              </a:p>
              <a:p>
                <a:r>
                  <a:rPr lang="en-US" dirty="0"/>
                  <a:t>If we assume some binding energy per site between species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From A’s perspective,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 sites were replaced with B: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𝐴𝐴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Similarly, from B’s perspective: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𝐵𝐵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total excess energy is then: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𝐵𝐵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𝐵𝐵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C22B6-6F47-5AB4-D5AF-A290C2FBE5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3629"/>
                <a:ext cx="8148511" cy="5444821"/>
              </a:xfrm>
              <a:blipFill>
                <a:blip r:embed="rId3"/>
                <a:stretch>
                  <a:fillRect l="-933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6D5505F-0FB7-1B9A-724D-9F6F64D4D060}"/>
              </a:ext>
            </a:extLst>
          </p:cNvPr>
          <p:cNvSpPr>
            <a:spLocks noChangeAspect="1"/>
          </p:cNvSpPr>
          <p:nvPr/>
        </p:nvSpPr>
        <p:spPr>
          <a:xfrm>
            <a:off x="9694826" y="2781802"/>
            <a:ext cx="548640" cy="548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CA594E-496B-80A3-E54A-6138ADFF9074}"/>
              </a:ext>
            </a:extLst>
          </p:cNvPr>
          <p:cNvSpPr>
            <a:spLocks noChangeAspect="1"/>
          </p:cNvSpPr>
          <p:nvPr/>
        </p:nvSpPr>
        <p:spPr>
          <a:xfrm>
            <a:off x="10402942" y="3447399"/>
            <a:ext cx="548640" cy="548640"/>
          </a:xfrm>
          <a:prstGeom prst="ellipse">
            <a:avLst/>
          </a:prstGeom>
          <a:solidFill>
            <a:srgbClr val="3E5F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C03CC8-9D5C-FD28-504B-67BC06DF0EF0}"/>
              </a:ext>
            </a:extLst>
          </p:cNvPr>
          <p:cNvSpPr>
            <a:spLocks noChangeAspect="1"/>
          </p:cNvSpPr>
          <p:nvPr/>
        </p:nvSpPr>
        <p:spPr>
          <a:xfrm>
            <a:off x="9694826" y="3447399"/>
            <a:ext cx="548640" cy="548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E93BFB-5224-B054-32DC-B4D4CD29850E}"/>
              </a:ext>
            </a:extLst>
          </p:cNvPr>
          <p:cNvSpPr>
            <a:spLocks noChangeAspect="1"/>
          </p:cNvSpPr>
          <p:nvPr/>
        </p:nvSpPr>
        <p:spPr>
          <a:xfrm>
            <a:off x="9694826" y="4112996"/>
            <a:ext cx="548640" cy="548640"/>
          </a:xfrm>
          <a:prstGeom prst="ellipse">
            <a:avLst/>
          </a:prstGeom>
          <a:solidFill>
            <a:srgbClr val="3E5F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CCAE9B-4327-8B9A-A2A8-A939B2767BD6}"/>
              </a:ext>
            </a:extLst>
          </p:cNvPr>
          <p:cNvSpPr>
            <a:spLocks noChangeAspect="1"/>
          </p:cNvSpPr>
          <p:nvPr/>
        </p:nvSpPr>
        <p:spPr>
          <a:xfrm>
            <a:off x="8986710" y="3447399"/>
            <a:ext cx="548640" cy="548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16A94D-89AA-1835-96A8-8655431DFAF3}"/>
              </a:ext>
            </a:extLst>
          </p:cNvPr>
          <p:cNvGrpSpPr/>
          <p:nvPr/>
        </p:nvGrpSpPr>
        <p:grpSpPr>
          <a:xfrm>
            <a:off x="10169470" y="3026791"/>
            <a:ext cx="907101" cy="507304"/>
            <a:chOff x="5973020" y="3026791"/>
            <a:chExt cx="907101" cy="507304"/>
          </a:xfrm>
        </p:grpSpPr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20829EEE-226A-51D5-E52A-047FF8C76183}"/>
                </a:ext>
              </a:extLst>
            </p:cNvPr>
            <p:cNvCxnSpPr>
              <a:stCxn id="7" idx="7"/>
              <a:endCxn id="6" idx="1"/>
            </p:cNvCxnSpPr>
            <p:nvPr/>
          </p:nvCxnSpPr>
          <p:spPr>
            <a:xfrm rot="5400000" flipH="1" flipV="1">
              <a:off x="6126754" y="3367661"/>
              <a:ext cx="12700" cy="320168"/>
            </a:xfrm>
            <a:prstGeom prst="curvedConnector3">
              <a:avLst>
                <a:gd name="adj1" fmla="val 243264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BD6A7BA-FEF7-D612-7CB0-FA536F51B44C}"/>
                    </a:ext>
                  </a:extLst>
                </p:cNvPr>
                <p:cNvSpPr txBox="1"/>
                <p:nvPr/>
              </p:nvSpPr>
              <p:spPr>
                <a:xfrm>
                  <a:off x="6179470" y="3026791"/>
                  <a:ext cx="70065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BD6A7BA-FEF7-D612-7CB0-FA536F51B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9470" y="3026791"/>
                  <a:ext cx="70065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DA4E1D-F2F4-C73D-908F-20CCCE40456C}"/>
              </a:ext>
            </a:extLst>
          </p:cNvPr>
          <p:cNvGrpSpPr/>
          <p:nvPr/>
        </p:nvGrpSpPr>
        <p:grpSpPr>
          <a:xfrm>
            <a:off x="8903450" y="2969124"/>
            <a:ext cx="878072" cy="564971"/>
            <a:chOff x="4723329" y="2969124"/>
            <a:chExt cx="878072" cy="564971"/>
          </a:xfrm>
        </p:grpSpPr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D54A697B-B2ED-3952-2D06-8443FD82CBFC}"/>
                </a:ext>
              </a:extLst>
            </p:cNvPr>
            <p:cNvCxnSpPr>
              <a:cxnSpLocks/>
              <a:stCxn id="7" idx="1"/>
              <a:endCxn id="9" idx="7"/>
            </p:cNvCxnSpPr>
            <p:nvPr/>
          </p:nvCxnSpPr>
          <p:spPr>
            <a:xfrm rot="16200000" flipV="1">
              <a:off x="5434967" y="3367661"/>
              <a:ext cx="12700" cy="320168"/>
            </a:xfrm>
            <a:prstGeom prst="curvedConnector3">
              <a:avLst>
                <a:gd name="adj1" fmla="val 243264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13D229E-8340-89C1-AA7C-E0DEE6B95CEC}"/>
                    </a:ext>
                  </a:extLst>
                </p:cNvPr>
                <p:cNvSpPr txBox="1"/>
                <p:nvPr/>
              </p:nvSpPr>
              <p:spPr>
                <a:xfrm>
                  <a:off x="4723329" y="2969124"/>
                  <a:ext cx="70065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𝐴𝐴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13D229E-8340-89C1-AA7C-E0DEE6B95C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3329" y="2969124"/>
                  <a:ext cx="70065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64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0524A-2DA0-4D7A-3154-8CA4394D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4647-AE6B-872B-75ED-8E0864C5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5815029" cy="514203"/>
          </a:xfrm>
        </p:spPr>
        <p:txBody>
          <a:bodyPr/>
          <a:lstStyle/>
          <a:p>
            <a:r>
              <a:rPr lang="en-US" dirty="0"/>
              <a:t>Derivation of Flory–Huggins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DC438-7975-286C-EB50-D19A869D2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3629"/>
                <a:ext cx="6346372" cy="54448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simplified expression lets us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𝐵𝐵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A and B have </a:t>
                </a:r>
                <a:r>
                  <a:rPr lang="en-US" dirty="0" err="1"/>
                  <a:t>favourable</a:t>
                </a:r>
                <a:r>
                  <a:rPr lang="en-US" dirty="0"/>
                  <a:t> interactions, then: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and B have </a:t>
                </a:r>
                <a:r>
                  <a:rPr lang="en-US" dirty="0" err="1"/>
                  <a:t>unfavourable</a:t>
                </a:r>
                <a:r>
                  <a:rPr lang="en-US" dirty="0"/>
                  <a:t> interactions: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Broadly speaking,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 will be expressed as a correlation: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‘entropic’ contribution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‘enthalpic’ contribution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DC438-7975-286C-EB50-D19A869D2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3629"/>
                <a:ext cx="6346372" cy="5444821"/>
              </a:xfrm>
              <a:blipFill>
                <a:blip r:embed="rId3"/>
                <a:stretch>
                  <a:fillRect l="-1400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5C42D391-A2E1-A469-F2C5-E25D9A469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17" y="3755572"/>
            <a:ext cx="5467126" cy="282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65EA7-5698-7142-D08E-0B51AF4B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7484-51A8-BE27-1341-B925849F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5815029" cy="514203"/>
          </a:xfrm>
        </p:spPr>
        <p:txBody>
          <a:bodyPr/>
          <a:lstStyle/>
          <a:p>
            <a:r>
              <a:rPr lang="en-US" dirty="0"/>
              <a:t>Derivation of Flory–Huggins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94AAD9-5AE3-F9BB-7614-B9D8537D4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3629"/>
                <a:ext cx="7652658" cy="54448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now have a complete free energy expression: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mix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we use it?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94AAD9-5AE3-F9BB-7614-B9D8537D4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3629"/>
                <a:ext cx="7652658" cy="5444821"/>
              </a:xfrm>
              <a:blipFill>
                <a:blip r:embed="rId3"/>
                <a:stretch>
                  <a:fillRect l="-1161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een line graph with numbers&#10;&#10;AI-generated content may be incorrect.">
            <a:extLst>
              <a:ext uri="{FF2B5EF4-FFF2-40B4-BE49-F238E27FC236}">
                <a16:creationId xmlns:a16="http://schemas.microsoft.com/office/drawing/2014/main" id="{36069394-81A2-D6BB-3B25-A9CBA4712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2689038"/>
            <a:ext cx="5505450" cy="402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8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1C0C-4CFE-6321-89CA-CE125368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Stability and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9C5120-21A3-D373-5B2F-1DD9FC3A5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</p:spPr>
            <p:txBody>
              <a:bodyPr/>
              <a:lstStyle/>
              <a:p>
                <a:r>
                  <a:rPr lang="en-US" dirty="0"/>
                  <a:t>The system will always try to minimize the free energy: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9C5120-21A3-D373-5B2F-1DD9FC3A5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  <a:blipFill>
                <a:blip r:embed="rId2"/>
                <a:stretch>
                  <a:fillRect l="-726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C7C9AD-FE15-8C37-23E0-4C6E378366FC}"/>
              </a:ext>
            </a:extLst>
          </p:cNvPr>
          <p:cNvSpPr>
            <a:spLocks noChangeAspect="1"/>
          </p:cNvSpPr>
          <p:nvPr/>
        </p:nvSpPr>
        <p:spPr>
          <a:xfrm>
            <a:off x="5796980" y="5103142"/>
            <a:ext cx="365760" cy="3657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AD867D6-796A-D4C4-C444-633F7EA2A205}"/>
              </a:ext>
            </a:extLst>
          </p:cNvPr>
          <p:cNvSpPr/>
          <p:nvPr/>
        </p:nvSpPr>
        <p:spPr>
          <a:xfrm rot="821151">
            <a:off x="6274206" y="4968996"/>
            <a:ext cx="313682" cy="646120"/>
          </a:xfrm>
          <a:custGeom>
            <a:avLst/>
            <a:gdLst>
              <a:gd name="connsiteX0" fmla="*/ 331393 w 331393"/>
              <a:gd name="connsiteY0" fmla="*/ 0 h 570733"/>
              <a:gd name="connsiteX1" fmla="*/ 202518 w 331393"/>
              <a:gd name="connsiteY1" fmla="*/ 306846 h 570733"/>
              <a:gd name="connsiteX2" fmla="*/ 0 w 331393"/>
              <a:gd name="connsiteY2" fmla="*/ 570733 h 57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93" h="570733">
                <a:moveTo>
                  <a:pt x="331393" y="0"/>
                </a:moveTo>
                <a:cubicBezTo>
                  <a:pt x="294571" y="105862"/>
                  <a:pt x="257750" y="211724"/>
                  <a:pt x="202518" y="306846"/>
                </a:cubicBezTo>
                <a:cubicBezTo>
                  <a:pt x="147286" y="401968"/>
                  <a:pt x="73643" y="486350"/>
                  <a:pt x="0" y="570733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60B8E6-1B7E-A27A-CDE6-794C8232E4F9}"/>
              </a:ext>
            </a:extLst>
          </p:cNvPr>
          <p:cNvSpPr>
            <a:spLocks noChangeAspect="1"/>
          </p:cNvSpPr>
          <p:nvPr/>
        </p:nvSpPr>
        <p:spPr>
          <a:xfrm>
            <a:off x="7984126" y="3336126"/>
            <a:ext cx="365760" cy="3657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DAE0799-FC81-5405-74B4-0E988EB209B0}"/>
              </a:ext>
            </a:extLst>
          </p:cNvPr>
          <p:cNvSpPr/>
          <p:nvPr/>
        </p:nvSpPr>
        <p:spPr>
          <a:xfrm>
            <a:off x="8263072" y="3737530"/>
            <a:ext cx="222422" cy="115330"/>
          </a:xfrm>
          <a:custGeom>
            <a:avLst/>
            <a:gdLst>
              <a:gd name="connsiteX0" fmla="*/ 222422 w 222422"/>
              <a:gd name="connsiteY0" fmla="*/ 0 h 115330"/>
              <a:gd name="connsiteX1" fmla="*/ 107092 w 222422"/>
              <a:gd name="connsiteY1" fmla="*/ 82379 h 115330"/>
              <a:gd name="connsiteX2" fmla="*/ 0 w 222422"/>
              <a:gd name="connsiteY2" fmla="*/ 115330 h 11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422" h="115330">
                <a:moveTo>
                  <a:pt x="222422" y="0"/>
                </a:moveTo>
                <a:cubicBezTo>
                  <a:pt x="183292" y="31578"/>
                  <a:pt x="144162" y="63157"/>
                  <a:pt x="107092" y="82379"/>
                </a:cubicBezTo>
                <a:cubicBezTo>
                  <a:pt x="70022" y="101601"/>
                  <a:pt x="35011" y="108465"/>
                  <a:pt x="0" y="115330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EF3992-6B81-39B0-257B-BC5D25BBC906}"/>
              </a:ext>
            </a:extLst>
          </p:cNvPr>
          <p:cNvSpPr>
            <a:spLocks noChangeAspect="1"/>
          </p:cNvSpPr>
          <p:nvPr/>
        </p:nvSpPr>
        <p:spPr>
          <a:xfrm>
            <a:off x="3931110" y="2504104"/>
            <a:ext cx="365760" cy="3657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44984A-306D-89B8-750F-38FF27182BC6}"/>
              </a:ext>
            </a:extLst>
          </p:cNvPr>
          <p:cNvGrpSpPr/>
          <p:nvPr/>
        </p:nvGrpSpPr>
        <p:grpSpPr>
          <a:xfrm>
            <a:off x="1384070" y="2073487"/>
            <a:ext cx="8810053" cy="3521985"/>
            <a:chOff x="1384070" y="2384383"/>
            <a:chExt cx="8810053" cy="3521985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CFBC294-8CEB-C725-BE03-50DECA1E91E4}"/>
                </a:ext>
              </a:extLst>
            </p:cNvPr>
            <p:cNvSpPr/>
            <p:nvPr/>
          </p:nvSpPr>
          <p:spPr>
            <a:xfrm>
              <a:off x="2893211" y="2384383"/>
              <a:ext cx="7300912" cy="3435705"/>
            </a:xfrm>
            <a:custGeom>
              <a:avLst/>
              <a:gdLst>
                <a:gd name="connsiteX0" fmla="*/ 0 w 7300912"/>
                <a:gd name="connsiteY0" fmla="*/ 385763 h 3435705"/>
                <a:gd name="connsiteX1" fmla="*/ 485775 w 7300912"/>
                <a:gd name="connsiteY1" fmla="*/ 1571625 h 3435705"/>
                <a:gd name="connsiteX2" fmla="*/ 1185862 w 7300912"/>
                <a:gd name="connsiteY2" fmla="*/ 857250 h 3435705"/>
                <a:gd name="connsiteX3" fmla="*/ 1757362 w 7300912"/>
                <a:gd name="connsiteY3" fmla="*/ 1471613 h 3435705"/>
                <a:gd name="connsiteX4" fmla="*/ 2300287 w 7300912"/>
                <a:gd name="connsiteY4" fmla="*/ 2814638 h 3435705"/>
                <a:gd name="connsiteX5" fmla="*/ 3171825 w 7300912"/>
                <a:gd name="connsiteY5" fmla="*/ 3429000 h 3435705"/>
                <a:gd name="connsiteX6" fmla="*/ 4029075 w 7300912"/>
                <a:gd name="connsiteY6" fmla="*/ 2457450 h 3435705"/>
                <a:gd name="connsiteX7" fmla="*/ 4714875 w 7300912"/>
                <a:gd name="connsiteY7" fmla="*/ 1543050 h 3435705"/>
                <a:gd name="connsiteX8" fmla="*/ 5272087 w 7300912"/>
                <a:gd name="connsiteY8" fmla="*/ 1728788 h 3435705"/>
                <a:gd name="connsiteX9" fmla="*/ 5657850 w 7300912"/>
                <a:gd name="connsiteY9" fmla="*/ 1557338 h 3435705"/>
                <a:gd name="connsiteX10" fmla="*/ 6086475 w 7300912"/>
                <a:gd name="connsiteY10" fmla="*/ 1943100 h 3435705"/>
                <a:gd name="connsiteX11" fmla="*/ 6286500 w 7300912"/>
                <a:gd name="connsiteY11" fmla="*/ 2028825 h 3435705"/>
                <a:gd name="connsiteX12" fmla="*/ 6472237 w 7300912"/>
                <a:gd name="connsiteY12" fmla="*/ 2000250 h 3435705"/>
                <a:gd name="connsiteX13" fmla="*/ 6586537 w 7300912"/>
                <a:gd name="connsiteY13" fmla="*/ 1943100 h 3435705"/>
                <a:gd name="connsiteX14" fmla="*/ 6715125 w 7300912"/>
                <a:gd name="connsiteY14" fmla="*/ 1871663 h 3435705"/>
                <a:gd name="connsiteX15" fmla="*/ 6743700 w 7300912"/>
                <a:gd name="connsiteY15" fmla="*/ 1800225 h 3435705"/>
                <a:gd name="connsiteX16" fmla="*/ 7115175 w 7300912"/>
                <a:gd name="connsiteY16" fmla="*/ 885825 h 3435705"/>
                <a:gd name="connsiteX17" fmla="*/ 7300912 w 7300912"/>
                <a:gd name="connsiteY17" fmla="*/ 0 h 343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00912" h="3435705">
                  <a:moveTo>
                    <a:pt x="0" y="385763"/>
                  </a:moveTo>
                  <a:cubicBezTo>
                    <a:pt x="144065" y="939403"/>
                    <a:pt x="288131" y="1493044"/>
                    <a:pt x="485775" y="1571625"/>
                  </a:cubicBezTo>
                  <a:cubicBezTo>
                    <a:pt x="683419" y="1650206"/>
                    <a:pt x="973931" y="873919"/>
                    <a:pt x="1185862" y="857250"/>
                  </a:cubicBezTo>
                  <a:cubicBezTo>
                    <a:pt x="1397793" y="840581"/>
                    <a:pt x="1571625" y="1145382"/>
                    <a:pt x="1757362" y="1471613"/>
                  </a:cubicBezTo>
                  <a:cubicBezTo>
                    <a:pt x="1943099" y="1797844"/>
                    <a:pt x="2064543" y="2488407"/>
                    <a:pt x="2300287" y="2814638"/>
                  </a:cubicBezTo>
                  <a:cubicBezTo>
                    <a:pt x="2536031" y="3140869"/>
                    <a:pt x="2883694" y="3488531"/>
                    <a:pt x="3171825" y="3429000"/>
                  </a:cubicBezTo>
                  <a:cubicBezTo>
                    <a:pt x="3459956" y="3369469"/>
                    <a:pt x="3771900" y="2771775"/>
                    <a:pt x="4029075" y="2457450"/>
                  </a:cubicBezTo>
                  <a:cubicBezTo>
                    <a:pt x="4286250" y="2143125"/>
                    <a:pt x="4507706" y="1664494"/>
                    <a:pt x="4714875" y="1543050"/>
                  </a:cubicBezTo>
                  <a:cubicBezTo>
                    <a:pt x="4922044" y="1421606"/>
                    <a:pt x="5114925" y="1726407"/>
                    <a:pt x="5272087" y="1728788"/>
                  </a:cubicBezTo>
                  <a:cubicBezTo>
                    <a:pt x="5429249" y="1731169"/>
                    <a:pt x="5522119" y="1521619"/>
                    <a:pt x="5657850" y="1557338"/>
                  </a:cubicBezTo>
                  <a:cubicBezTo>
                    <a:pt x="5793581" y="1593057"/>
                    <a:pt x="5981700" y="1864519"/>
                    <a:pt x="6086475" y="1943100"/>
                  </a:cubicBezTo>
                  <a:cubicBezTo>
                    <a:pt x="6191250" y="2021681"/>
                    <a:pt x="6222207" y="2019300"/>
                    <a:pt x="6286500" y="2028825"/>
                  </a:cubicBezTo>
                  <a:cubicBezTo>
                    <a:pt x="6350793" y="2038350"/>
                    <a:pt x="6422231" y="2014538"/>
                    <a:pt x="6472237" y="2000250"/>
                  </a:cubicBezTo>
                  <a:cubicBezTo>
                    <a:pt x="6522243" y="1985963"/>
                    <a:pt x="6546056" y="1964531"/>
                    <a:pt x="6586537" y="1943100"/>
                  </a:cubicBezTo>
                  <a:cubicBezTo>
                    <a:pt x="6627018" y="1921669"/>
                    <a:pt x="6688931" y="1895475"/>
                    <a:pt x="6715125" y="1871663"/>
                  </a:cubicBezTo>
                  <a:cubicBezTo>
                    <a:pt x="6741319" y="1847851"/>
                    <a:pt x="6743700" y="1800225"/>
                    <a:pt x="6743700" y="1800225"/>
                  </a:cubicBezTo>
                  <a:cubicBezTo>
                    <a:pt x="6810375" y="1635919"/>
                    <a:pt x="7022306" y="1185862"/>
                    <a:pt x="7115175" y="885825"/>
                  </a:cubicBezTo>
                  <a:cubicBezTo>
                    <a:pt x="7208044" y="585788"/>
                    <a:pt x="7254478" y="292894"/>
                    <a:pt x="7300912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5F6521F-BD29-137F-D073-6AC32CD2C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7697" y="2488557"/>
              <a:ext cx="0" cy="341781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6FB8DF8-4851-4167-9F00-A793DCEAE9D8}"/>
                    </a:ext>
                  </a:extLst>
                </p:cNvPr>
                <p:cNvSpPr txBox="1"/>
                <p:nvPr/>
              </p:nvSpPr>
              <p:spPr>
                <a:xfrm>
                  <a:off x="1384070" y="3315414"/>
                  <a:ext cx="35907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6FB8DF8-4851-4167-9F00-A793DCEAE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4070" y="3315414"/>
                  <a:ext cx="359073" cy="492443"/>
                </a:xfrm>
                <a:prstGeom prst="rect">
                  <a:avLst/>
                </a:prstGeom>
                <a:blipFill>
                  <a:blip r:embed="rId3"/>
                  <a:stretch>
                    <a:fillRect l="-23333" r="-200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7055E62-7AC7-D37D-B7C5-46AFFE06E147}"/>
              </a:ext>
            </a:extLst>
          </p:cNvPr>
          <p:cNvGrpSpPr/>
          <p:nvPr/>
        </p:nvGrpSpPr>
        <p:grpSpPr>
          <a:xfrm>
            <a:off x="5860139" y="4590561"/>
            <a:ext cx="774437" cy="484358"/>
            <a:chOff x="5860139" y="4901457"/>
            <a:chExt cx="774437" cy="484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5C6F03-6D2A-618C-3E69-C6256584D8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816" y="4901457"/>
              <a:ext cx="365760" cy="365760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F218D9B0-4544-83CF-0A46-C9C954D6774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917196" y="5068926"/>
              <a:ext cx="320096" cy="313682"/>
            </a:xfrm>
            <a:prstGeom prst="curvedConnector2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C5D75C7-C85A-8351-3DFE-F73C1580DB1F}"/>
                    </a:ext>
                  </a:extLst>
                </p:cNvPr>
                <p:cNvSpPr txBox="1"/>
                <p:nvPr/>
              </p:nvSpPr>
              <p:spPr>
                <a:xfrm>
                  <a:off x="5860139" y="4901457"/>
                  <a:ext cx="185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C5D75C7-C85A-8351-3DFE-F73C1580D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0139" y="4901457"/>
                  <a:ext cx="18537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1250" r="-2500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31C5226-CA08-DAD4-1768-31E78CD259DD}"/>
              </a:ext>
            </a:extLst>
          </p:cNvPr>
          <p:cNvSpPr txBox="1"/>
          <p:nvPr/>
        </p:nvSpPr>
        <p:spPr>
          <a:xfrm>
            <a:off x="5563688" y="5585572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Ubuntu" panose="020B0504030602030204" pitchFamily="34" charset="0"/>
              </a:rPr>
              <a:t>Stable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4ED0CEA-4FD3-6E6E-81C3-B786E3914695}"/>
              </a:ext>
            </a:extLst>
          </p:cNvPr>
          <p:cNvGrpSpPr/>
          <p:nvPr/>
        </p:nvGrpSpPr>
        <p:grpSpPr>
          <a:xfrm>
            <a:off x="8024104" y="2935947"/>
            <a:ext cx="497143" cy="678403"/>
            <a:chOff x="8024104" y="3246843"/>
            <a:chExt cx="497143" cy="67840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53A76B-E44F-96B5-6F6D-A6B252285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5487" y="3559486"/>
              <a:ext cx="365760" cy="365760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B77BB17C-E94A-19EC-0C2F-177EF0E4957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183712" y="3506427"/>
              <a:ext cx="87536" cy="171361"/>
            </a:xfrm>
            <a:prstGeom prst="curvedConnector3">
              <a:avLst>
                <a:gd name="adj1" fmla="val 154109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917DD11-A9C6-D1DE-DB50-D5E52A068421}"/>
                    </a:ext>
                  </a:extLst>
                </p:cNvPr>
                <p:cNvSpPr txBox="1"/>
                <p:nvPr/>
              </p:nvSpPr>
              <p:spPr>
                <a:xfrm>
                  <a:off x="8024104" y="3246843"/>
                  <a:ext cx="185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917DD11-A9C6-D1DE-DB50-D5E52A068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104" y="3246843"/>
                  <a:ext cx="18537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1AA20C-0CA6-B4CE-008A-50BF48F746BA}"/>
              </a:ext>
            </a:extLst>
          </p:cNvPr>
          <p:cNvGrpSpPr/>
          <p:nvPr/>
        </p:nvGrpSpPr>
        <p:grpSpPr>
          <a:xfrm>
            <a:off x="6730834" y="3431470"/>
            <a:ext cx="1169773" cy="973325"/>
            <a:chOff x="6730834" y="3742366"/>
            <a:chExt cx="1169773" cy="973325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A8BECDE-C94C-CA68-9CB3-B3D116192929}"/>
                </a:ext>
              </a:extLst>
            </p:cNvPr>
            <p:cNvSpPr/>
            <p:nvPr/>
          </p:nvSpPr>
          <p:spPr>
            <a:xfrm>
              <a:off x="6730834" y="3742366"/>
              <a:ext cx="1169773" cy="973325"/>
            </a:xfrm>
            <a:custGeom>
              <a:avLst/>
              <a:gdLst>
                <a:gd name="connsiteX0" fmla="*/ 1169773 w 1169773"/>
                <a:gd name="connsiteY0" fmla="*/ 50687 h 973325"/>
                <a:gd name="connsiteX1" fmla="*/ 980303 w 1169773"/>
                <a:gd name="connsiteY1" fmla="*/ 1260 h 973325"/>
                <a:gd name="connsiteX2" fmla="*/ 700217 w 1169773"/>
                <a:gd name="connsiteY2" fmla="*/ 50687 h 973325"/>
                <a:gd name="connsiteX3" fmla="*/ 362465 w 1169773"/>
                <a:gd name="connsiteY3" fmla="*/ 380201 h 973325"/>
                <a:gd name="connsiteX4" fmla="*/ 0 w 1169773"/>
                <a:gd name="connsiteY4" fmla="*/ 973325 h 97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773" h="973325">
                  <a:moveTo>
                    <a:pt x="1169773" y="50687"/>
                  </a:moveTo>
                  <a:cubicBezTo>
                    <a:pt x="1114167" y="25973"/>
                    <a:pt x="1058562" y="1260"/>
                    <a:pt x="980303" y="1260"/>
                  </a:cubicBezTo>
                  <a:cubicBezTo>
                    <a:pt x="902044" y="1260"/>
                    <a:pt x="803190" y="-12470"/>
                    <a:pt x="700217" y="50687"/>
                  </a:cubicBezTo>
                  <a:cubicBezTo>
                    <a:pt x="597244" y="113844"/>
                    <a:pt x="479168" y="226428"/>
                    <a:pt x="362465" y="380201"/>
                  </a:cubicBezTo>
                  <a:cubicBezTo>
                    <a:pt x="245762" y="533974"/>
                    <a:pt x="122881" y="753649"/>
                    <a:pt x="0" y="973325"/>
                  </a:cubicBezTo>
                </a:path>
              </a:pathLst>
            </a:custGeom>
            <a:noFill/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D5D170C-F892-25BB-2BA0-1399E9BF3193}"/>
                    </a:ext>
                  </a:extLst>
                </p:cNvPr>
                <p:cNvSpPr txBox="1"/>
                <p:nvPr/>
              </p:nvSpPr>
              <p:spPr>
                <a:xfrm>
                  <a:off x="7037355" y="3742366"/>
                  <a:ext cx="185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D5D170C-F892-25BB-2BA0-1399E9BF3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355" y="3742366"/>
                  <a:ext cx="1853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5000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3205B9-083B-14BD-6B73-B20947C86AF9}"/>
              </a:ext>
            </a:extLst>
          </p:cNvPr>
          <p:cNvGrpSpPr/>
          <p:nvPr/>
        </p:nvGrpSpPr>
        <p:grpSpPr>
          <a:xfrm>
            <a:off x="4325386" y="2690226"/>
            <a:ext cx="749643" cy="1442720"/>
            <a:chOff x="4325386" y="3001122"/>
            <a:chExt cx="749643" cy="144272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E531152-A56D-C8CA-4F85-F51D81A2E27E}"/>
                </a:ext>
              </a:extLst>
            </p:cNvPr>
            <p:cNvSpPr/>
            <p:nvPr/>
          </p:nvSpPr>
          <p:spPr>
            <a:xfrm>
              <a:off x="4325386" y="3001122"/>
              <a:ext cx="749643" cy="1442720"/>
            </a:xfrm>
            <a:custGeom>
              <a:avLst/>
              <a:gdLst>
                <a:gd name="connsiteX0" fmla="*/ 0 w 749643"/>
                <a:gd name="connsiteY0" fmla="*/ 1099 h 1442720"/>
                <a:gd name="connsiteX1" fmla="*/ 247135 w 749643"/>
                <a:gd name="connsiteY1" fmla="*/ 124666 h 1442720"/>
                <a:gd name="connsiteX2" fmla="*/ 543697 w 749643"/>
                <a:gd name="connsiteY2" fmla="*/ 783693 h 1442720"/>
                <a:gd name="connsiteX3" fmla="*/ 749643 w 749643"/>
                <a:gd name="connsiteY3" fmla="*/ 1442720 h 144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643" h="1442720">
                  <a:moveTo>
                    <a:pt x="0" y="1099"/>
                  </a:moveTo>
                  <a:cubicBezTo>
                    <a:pt x="78259" y="-2334"/>
                    <a:pt x="156519" y="-5766"/>
                    <a:pt x="247135" y="124666"/>
                  </a:cubicBezTo>
                  <a:cubicBezTo>
                    <a:pt x="337751" y="255098"/>
                    <a:pt x="459946" y="564017"/>
                    <a:pt x="543697" y="783693"/>
                  </a:cubicBezTo>
                  <a:cubicBezTo>
                    <a:pt x="627448" y="1003369"/>
                    <a:pt x="688545" y="1223044"/>
                    <a:pt x="749643" y="1442720"/>
                  </a:cubicBezTo>
                </a:path>
              </a:pathLst>
            </a:custGeom>
            <a:noFill/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E24980E-6481-7687-0A60-60FE19A8A112}"/>
                    </a:ext>
                  </a:extLst>
                </p:cNvPr>
                <p:cNvSpPr txBox="1"/>
                <p:nvPr/>
              </p:nvSpPr>
              <p:spPr>
                <a:xfrm>
                  <a:off x="4764284" y="3042766"/>
                  <a:ext cx="185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E24980E-6481-7687-0A60-60FE19A8A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4284" y="3042766"/>
                  <a:ext cx="18537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3333" r="-2666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D6329A7-767C-DF56-8DE1-4D91B6FE56A5}"/>
              </a:ext>
            </a:extLst>
          </p:cNvPr>
          <p:cNvSpPr txBox="1"/>
          <p:nvPr/>
        </p:nvSpPr>
        <p:spPr>
          <a:xfrm>
            <a:off x="7458308" y="3894950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Ubuntu" panose="020B0504030602030204" pitchFamily="34" charset="0"/>
              </a:rPr>
              <a:t>Metastable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9B94F4-364A-EB8B-8791-BE43CD8AEDE9}"/>
              </a:ext>
            </a:extLst>
          </p:cNvPr>
          <p:cNvSpPr txBox="1"/>
          <p:nvPr/>
        </p:nvSpPr>
        <p:spPr>
          <a:xfrm>
            <a:off x="3527232" y="3519006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Ubuntu" panose="020B0504030602030204" pitchFamily="34" charset="0"/>
              </a:rPr>
              <a:t>Unstable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C92E2B2-B5F7-B36A-6D82-E8E0E600B58A}"/>
              </a:ext>
            </a:extLst>
          </p:cNvPr>
          <p:cNvCxnSpPr>
            <a:cxnSpLocks/>
          </p:cNvCxnSpPr>
          <p:nvPr/>
        </p:nvCxnSpPr>
        <p:spPr>
          <a:xfrm>
            <a:off x="2906725" y="6308918"/>
            <a:ext cx="57805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52CCE98-4ED4-957C-BDE6-33595F8CA86C}"/>
              </a:ext>
            </a:extLst>
          </p:cNvPr>
          <p:cNvSpPr txBox="1"/>
          <p:nvPr/>
        </p:nvSpPr>
        <p:spPr>
          <a:xfrm>
            <a:off x="4879962" y="6385298"/>
            <a:ext cx="2432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Ubuntu" panose="020B0504030602030204" pitchFamily="34" charset="0"/>
              </a:rPr>
              <a:t>Local state variable</a:t>
            </a:r>
          </a:p>
        </p:txBody>
      </p:sp>
    </p:spTree>
    <p:extLst>
      <p:ext uri="{BB962C8B-B14F-4D97-AF65-F5344CB8AC3E}">
        <p14:creationId xmlns:p14="http://schemas.microsoft.com/office/powerpoint/2010/main" val="10185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9" grpId="0" animBg="1"/>
      <p:bldP spid="29" grpId="0" animBg="1"/>
      <p:bldP spid="30" grpId="0" animBg="1"/>
      <p:bldP spid="39" grpId="0"/>
      <p:bldP spid="46" grpId="0"/>
      <p:bldP spid="47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ED364-33B6-546C-238A-310E868FC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E465-325F-1EB6-A437-AEE95F84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Stability and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8E9A8-DB59-2A2C-8630-E8F24C34D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</p:spPr>
            <p:txBody>
              <a:bodyPr/>
              <a:lstStyle/>
              <a:p>
                <a:r>
                  <a:rPr lang="en-US" dirty="0"/>
                  <a:t>The system will always try to minimize the free energy: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For Flory–Huggins: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8E9A8-DB59-2A2C-8630-E8F24C34D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  <a:blipFill>
                <a:blip r:embed="rId2"/>
                <a:stretch>
                  <a:fillRect l="-726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een line graph with numbers&#10;&#10;AI-generated content may be incorrect.">
            <a:extLst>
              <a:ext uri="{FF2B5EF4-FFF2-40B4-BE49-F238E27FC236}">
                <a16:creationId xmlns:a16="http://schemas.microsoft.com/office/drawing/2014/main" id="{3ACBD92A-8948-D508-9BA2-B68A371F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36" y="2579920"/>
            <a:ext cx="5505450" cy="40294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D4B14B-159B-AEEB-5722-456D0AE87DAB}"/>
              </a:ext>
            </a:extLst>
          </p:cNvPr>
          <p:cNvSpPr>
            <a:spLocks noChangeAspect="1"/>
          </p:cNvSpPr>
          <p:nvPr/>
        </p:nvSpPr>
        <p:spPr>
          <a:xfrm>
            <a:off x="8276095" y="5499746"/>
            <a:ext cx="91440" cy="91440"/>
          </a:xfrm>
          <a:prstGeom prst="ellipse">
            <a:avLst/>
          </a:prstGeom>
          <a:solidFill>
            <a:srgbClr val="FF6C0A"/>
          </a:solidFill>
          <a:ln>
            <a:solidFill>
              <a:srgbClr val="FF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A11521-CF53-71C4-2030-FA8F7744464E}"/>
                  </a:ext>
                </a:extLst>
              </p:cNvPr>
              <p:cNvSpPr txBox="1"/>
              <p:nvPr/>
            </p:nvSpPr>
            <p:spPr>
              <a:xfrm>
                <a:off x="8713374" y="2579920"/>
                <a:ext cx="3191564" cy="1401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Why doesn’t the system approach the lowest value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We have fixed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In a stable phase:</a:t>
                </a:r>
                <a:b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ph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ph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A11521-CF53-71C4-2030-FA8F7744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374" y="2579920"/>
                <a:ext cx="3191564" cy="1401602"/>
              </a:xfrm>
              <a:prstGeom prst="rect">
                <a:avLst/>
              </a:prstGeom>
              <a:blipFill>
                <a:blip r:embed="rId4"/>
                <a:stretch>
                  <a:fillRect l="-395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C521BE-D527-FC98-3C8D-18CFDD6AF660}"/>
              </a:ext>
            </a:extLst>
          </p:cNvPr>
          <p:cNvCxnSpPr>
            <a:cxnSpLocks/>
          </p:cNvCxnSpPr>
          <p:nvPr/>
        </p:nvCxnSpPr>
        <p:spPr>
          <a:xfrm flipH="1">
            <a:off x="8008883" y="5588000"/>
            <a:ext cx="267212" cy="402897"/>
          </a:xfrm>
          <a:prstGeom prst="straightConnector1">
            <a:avLst/>
          </a:prstGeom>
          <a:ln w="19050">
            <a:solidFill>
              <a:srgbClr val="FF6C0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DA4AE07-0D69-DF50-9385-C9D6339B13E5}"/>
              </a:ext>
            </a:extLst>
          </p:cNvPr>
          <p:cNvSpPr>
            <a:spLocks noChangeAspect="1"/>
          </p:cNvSpPr>
          <p:nvPr/>
        </p:nvSpPr>
        <p:spPr>
          <a:xfrm>
            <a:off x="7934606" y="6010529"/>
            <a:ext cx="91440" cy="91440"/>
          </a:xfrm>
          <a:prstGeom prst="ellipse">
            <a:avLst/>
          </a:prstGeom>
          <a:noFill/>
          <a:ln>
            <a:solidFill>
              <a:srgbClr val="FF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8B9B6A-5C93-CE73-03F8-AE78278F7020}"/>
              </a:ext>
            </a:extLst>
          </p:cNvPr>
          <p:cNvSpPr>
            <a:spLocks noChangeAspect="1"/>
          </p:cNvSpPr>
          <p:nvPr/>
        </p:nvSpPr>
        <p:spPr>
          <a:xfrm>
            <a:off x="8539851" y="2994411"/>
            <a:ext cx="91440" cy="91440"/>
          </a:xfrm>
          <a:prstGeom prst="ellipse">
            <a:avLst/>
          </a:prstGeom>
          <a:noFill/>
          <a:ln>
            <a:solidFill>
              <a:srgbClr val="FF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6FACF5-FA06-CB27-BFFC-C84A150FE4CF}"/>
              </a:ext>
            </a:extLst>
          </p:cNvPr>
          <p:cNvCxnSpPr>
            <a:cxnSpLocks/>
          </p:cNvCxnSpPr>
          <p:nvPr/>
        </p:nvCxnSpPr>
        <p:spPr>
          <a:xfrm flipH="1">
            <a:off x="7980326" y="3040131"/>
            <a:ext cx="603244" cy="3016118"/>
          </a:xfrm>
          <a:prstGeom prst="line">
            <a:avLst/>
          </a:prstGeom>
          <a:ln w="19050">
            <a:solidFill>
              <a:srgbClr val="FF6C0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CF1C479-61E4-442D-C9EE-1A635B830839}"/>
              </a:ext>
            </a:extLst>
          </p:cNvPr>
          <p:cNvSpPr>
            <a:spLocks noChangeAspect="1"/>
          </p:cNvSpPr>
          <p:nvPr/>
        </p:nvSpPr>
        <p:spPr>
          <a:xfrm>
            <a:off x="8282111" y="4278765"/>
            <a:ext cx="91440" cy="91440"/>
          </a:xfrm>
          <a:prstGeom prst="ellipse">
            <a:avLst/>
          </a:prstGeom>
          <a:solidFill>
            <a:srgbClr val="FF6C0A"/>
          </a:solidFill>
          <a:ln>
            <a:solidFill>
              <a:srgbClr val="FF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5EC34-FD64-0DEC-0839-D488AED6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0098-85BF-0068-2525-8F1F41E4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Stability and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50A90B-E490-66D1-EE07-1FA06C925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</p:spPr>
            <p:txBody>
              <a:bodyPr/>
              <a:lstStyle/>
              <a:p>
                <a:r>
                  <a:rPr lang="en-US" dirty="0"/>
                  <a:t>The system will always try to minimize the free energy: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For Flory–Huggins: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50A90B-E490-66D1-EE07-1FA06C925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  <a:blipFill>
                <a:blip r:embed="rId2"/>
                <a:stretch>
                  <a:fillRect l="-726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een line graph with numbers&#10;&#10;AI-generated content may be incorrect.">
            <a:extLst>
              <a:ext uri="{FF2B5EF4-FFF2-40B4-BE49-F238E27FC236}">
                <a16:creationId xmlns:a16="http://schemas.microsoft.com/office/drawing/2014/main" id="{86251DAF-6B37-1CD0-137D-D232BC2E8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36" y="2579920"/>
            <a:ext cx="5505450" cy="40294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F78AAB-C936-B0C7-B4EB-AC8028B3CE82}"/>
                  </a:ext>
                </a:extLst>
              </p:cNvPr>
              <p:cNvSpPr txBox="1"/>
              <p:nvPr/>
            </p:nvSpPr>
            <p:spPr>
              <a:xfrm>
                <a:off x="8713374" y="2579920"/>
                <a:ext cx="3191564" cy="206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Why doesn’t the system approach the lowest value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We have fixed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In a stable state:</a:t>
                </a:r>
                <a:b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ph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ph</m:t>
                        </m:r>
                      </m:sub>
                    </m:sSub>
                  </m:oMath>
                </a14:m>
                <a:endParaRPr lang="en-US" sz="1400" b="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In a metastable / unstable state:</a:t>
                </a:r>
                <a:b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ph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ph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F78AAB-C936-B0C7-B4EB-AC8028B3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374" y="2579920"/>
                <a:ext cx="3191564" cy="2069669"/>
              </a:xfrm>
              <a:prstGeom prst="rect">
                <a:avLst/>
              </a:prstGeom>
              <a:blipFill>
                <a:blip r:embed="rId4"/>
                <a:stretch>
                  <a:fillRect l="-395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een and red line&#10;&#10;AI-generated content may be incorrect.">
            <a:extLst>
              <a:ext uri="{FF2B5EF4-FFF2-40B4-BE49-F238E27FC236}">
                <a16:creationId xmlns:a16="http://schemas.microsoft.com/office/drawing/2014/main" id="{6E5DB7F1-48C9-851A-A3A3-EE81FFF02EF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22" y="2640947"/>
            <a:ext cx="5444328" cy="39749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F8F528E-86CC-C134-3BED-F75C14B398FD}"/>
              </a:ext>
            </a:extLst>
          </p:cNvPr>
          <p:cNvSpPr>
            <a:spLocks noChangeAspect="1"/>
          </p:cNvSpPr>
          <p:nvPr/>
        </p:nvSpPr>
        <p:spPr>
          <a:xfrm>
            <a:off x="7360948" y="5365276"/>
            <a:ext cx="91440" cy="91440"/>
          </a:xfrm>
          <a:prstGeom prst="ellipse">
            <a:avLst/>
          </a:prstGeom>
          <a:solidFill>
            <a:srgbClr val="FF6C0A"/>
          </a:solidFill>
          <a:ln>
            <a:solidFill>
              <a:srgbClr val="FF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BDBD48-963B-4B77-B756-E92F7B64C5D1}"/>
              </a:ext>
            </a:extLst>
          </p:cNvPr>
          <p:cNvSpPr>
            <a:spLocks noChangeAspect="1"/>
          </p:cNvSpPr>
          <p:nvPr/>
        </p:nvSpPr>
        <p:spPr>
          <a:xfrm>
            <a:off x="7360948" y="5612063"/>
            <a:ext cx="91440" cy="91440"/>
          </a:xfrm>
          <a:prstGeom prst="ellipse">
            <a:avLst/>
          </a:prstGeom>
          <a:solidFill>
            <a:srgbClr val="FF6C0A"/>
          </a:solidFill>
          <a:ln>
            <a:solidFill>
              <a:srgbClr val="FF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7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0B259-AEDD-7DCF-555E-857CEF387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EE50-CE35-F003-ED01-FBC017BE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Stability and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B2E064-B3C9-312A-6B19-2551C6B0B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</p:spPr>
            <p:txBody>
              <a:bodyPr/>
              <a:lstStyle/>
              <a:p>
                <a:r>
                  <a:rPr lang="en-US" dirty="0"/>
                  <a:t>The system will always try to minimize the free energy: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For Flory–Huggins: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B2E064-B3C9-312A-6B19-2551C6B0B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  <a:blipFill>
                <a:blip r:embed="rId3"/>
                <a:stretch>
                  <a:fillRect l="-726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een line graph with numbers&#10;&#10;AI-generated content may be incorrect.">
            <a:extLst>
              <a:ext uri="{FF2B5EF4-FFF2-40B4-BE49-F238E27FC236}">
                <a16:creationId xmlns:a16="http://schemas.microsoft.com/office/drawing/2014/main" id="{5681F6ED-ABD0-AF49-99DA-523007B8A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36" y="2579920"/>
            <a:ext cx="5505450" cy="40294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B2F0D8-EF45-23AD-7DED-8B18EC8B8AEE}"/>
                  </a:ext>
                </a:extLst>
              </p:cNvPr>
              <p:cNvSpPr txBox="1"/>
              <p:nvPr/>
            </p:nvSpPr>
            <p:spPr>
              <a:xfrm>
                <a:off x="8713374" y="2579920"/>
                <a:ext cx="3191564" cy="1951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Why can a metastable exist?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The system can’t ’see’ the full landscape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Fluctuations allow it to see nearby states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From statistical mechanics:</a:t>
                </a:r>
                <a:b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</a:br>
                <a:r>
                  <a:rPr lang="en-US" sz="500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a</a:t>
                </a:r>
                <a:b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sz="1400" i="1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FF6C0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rgbClr val="FF6C0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FF6C0A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solidFill>
                                      <a:srgbClr val="FF6C0A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rgbClr val="FF6C0A"/>
                                    </a:solidFill>
                                    <a:latin typeface="Cambria Math" panose="02040503050406030204" pitchFamily="18" charset="0"/>
                                  </a:rPr>
                                  <m:t>𝜕𝜇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B2F0D8-EF45-23AD-7DED-8B18EC8B8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374" y="2579920"/>
                <a:ext cx="3191564" cy="1951047"/>
              </a:xfrm>
              <a:prstGeom prst="rect">
                <a:avLst/>
              </a:prstGeom>
              <a:blipFill>
                <a:blip r:embed="rId5"/>
                <a:stretch>
                  <a:fillRect l="-395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735380-F806-0503-6F38-5FFBEFBC8363}"/>
                  </a:ext>
                </a:extLst>
              </p:cNvPr>
              <p:cNvSpPr txBox="1"/>
              <p:nvPr/>
            </p:nvSpPr>
            <p:spPr>
              <a:xfrm>
                <a:off x="9159646" y="3895735"/>
                <a:ext cx="2154677" cy="668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735380-F806-0503-6F38-5FFBEFBC8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646" y="3895735"/>
                <a:ext cx="2154677" cy="6684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0F98598-2570-2817-B750-F799C95BBA4E}"/>
              </a:ext>
            </a:extLst>
          </p:cNvPr>
          <p:cNvSpPr>
            <a:spLocks noChangeAspect="1"/>
          </p:cNvSpPr>
          <p:nvPr/>
        </p:nvSpPr>
        <p:spPr>
          <a:xfrm>
            <a:off x="7360948" y="5365276"/>
            <a:ext cx="91440" cy="91440"/>
          </a:xfrm>
          <a:prstGeom prst="ellipse">
            <a:avLst/>
          </a:prstGeom>
          <a:solidFill>
            <a:srgbClr val="FF6C0A"/>
          </a:solidFill>
          <a:ln>
            <a:solidFill>
              <a:srgbClr val="FF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184548-C99D-7A5C-EBE2-2E7A2377219D}"/>
              </a:ext>
            </a:extLst>
          </p:cNvPr>
          <p:cNvGrpSpPr/>
          <p:nvPr/>
        </p:nvGrpSpPr>
        <p:grpSpPr>
          <a:xfrm>
            <a:off x="4227444" y="2802834"/>
            <a:ext cx="4353341" cy="3299792"/>
            <a:chOff x="4227444" y="2802834"/>
            <a:chExt cx="4353341" cy="32997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4D7E0B-9CE8-1C28-50CA-6250BEBA18BF}"/>
                </a:ext>
              </a:extLst>
            </p:cNvPr>
            <p:cNvSpPr/>
            <p:nvPr/>
          </p:nvSpPr>
          <p:spPr>
            <a:xfrm>
              <a:off x="4227444" y="2802834"/>
              <a:ext cx="3042064" cy="2715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7594B5-8F5E-802B-1EFA-754FA5AFBA0F}"/>
                </a:ext>
              </a:extLst>
            </p:cNvPr>
            <p:cNvSpPr/>
            <p:nvPr/>
          </p:nvSpPr>
          <p:spPr>
            <a:xfrm>
              <a:off x="7543828" y="3025750"/>
              <a:ext cx="1036957" cy="3076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952543-036B-2F99-D7CC-05CAC55494F0}"/>
              </a:ext>
            </a:extLst>
          </p:cNvPr>
          <p:cNvGrpSpPr/>
          <p:nvPr/>
        </p:nvGrpSpPr>
        <p:grpSpPr>
          <a:xfrm>
            <a:off x="7220179" y="4677044"/>
            <a:ext cx="382762" cy="380108"/>
            <a:chOff x="7220179" y="4677044"/>
            <a:chExt cx="382762" cy="380108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81B66E3E-37AF-9226-A55C-FD5CFA35497C}"/>
                </a:ext>
              </a:extLst>
            </p:cNvPr>
            <p:cNvSpPr/>
            <p:nvPr/>
          </p:nvSpPr>
          <p:spPr>
            <a:xfrm rot="5400000">
              <a:off x="7365840" y="4820051"/>
              <a:ext cx="91440" cy="382762"/>
            </a:xfrm>
            <a:prstGeom prst="leftBrac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16695CC-4825-337C-680B-F77DF395201A}"/>
                    </a:ext>
                  </a:extLst>
                </p:cNvPr>
                <p:cNvSpPr txBox="1"/>
                <p:nvPr/>
              </p:nvSpPr>
              <p:spPr>
                <a:xfrm>
                  <a:off x="7305355" y="4677044"/>
                  <a:ext cx="2785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16695CC-4825-337C-680B-F77DF3952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5355" y="4677044"/>
                  <a:ext cx="278538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8696" r="-4348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7171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E9529-9E23-73D5-BD76-B4C8A68A0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62B-5C7C-9D9B-9A59-F9BB12D1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Stability and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61D4A-0BB2-5D3B-2C46-87ABFEA36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</p:spPr>
            <p:txBody>
              <a:bodyPr/>
              <a:lstStyle/>
              <a:p>
                <a:r>
                  <a:rPr lang="en-US" dirty="0"/>
                  <a:t>The system will always try to minimize the free energy: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For Flory–Huggins: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61D4A-0BB2-5D3B-2C46-87ABFEA36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  <a:blipFill>
                <a:blip r:embed="rId3"/>
                <a:stretch>
                  <a:fillRect l="-726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een line graph with numbers&#10;&#10;AI-generated content may be incorrect.">
            <a:extLst>
              <a:ext uri="{FF2B5EF4-FFF2-40B4-BE49-F238E27FC236}">
                <a16:creationId xmlns:a16="http://schemas.microsoft.com/office/drawing/2014/main" id="{29A1ADDF-A432-9D0F-A609-CCAECB6D6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36" y="2579920"/>
            <a:ext cx="5505450" cy="40294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A8071-FC03-DC3D-CE9F-034339E5B2B7}"/>
                  </a:ext>
                </a:extLst>
              </p:cNvPr>
              <p:cNvSpPr txBox="1"/>
              <p:nvPr/>
            </p:nvSpPr>
            <p:spPr>
              <a:xfrm>
                <a:off x="8713374" y="2579920"/>
                <a:ext cx="3191564" cy="3439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Why can a metastable exist?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The system can’t ’see’ the full landscape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Fluctuations allow it to see nearby states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From statistical mechanics:</a:t>
                </a:r>
                <a:b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</a:br>
                <a:r>
                  <a:rPr lang="en-US" sz="500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a</a:t>
                </a:r>
                <a:b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sz="1400" i="1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FF6C0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rgbClr val="FF6C0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FF6C0A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solidFill>
                                      <a:srgbClr val="FF6C0A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rgbClr val="FF6C0A"/>
                                    </a:solidFill>
                                    <a:latin typeface="Cambria Math" panose="02040503050406030204" pitchFamily="18" charset="0"/>
                                  </a:rPr>
                                  <m:t>𝜕𝜇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The closer we get to the unstable region, the larger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 becomes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FF6C0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rgbClr val="FF6C0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FF6C0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FF6C0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FF6C0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rgbClr val="FF6C0A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rgbClr val="FF6C0A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FF6C0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FF6C0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FF6C0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6C0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1" smtClean="0">
                        <a:solidFill>
                          <a:srgbClr val="FF6C0A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It can now ‘see’ the full landscape (and the global minimum)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A8071-FC03-DC3D-CE9F-034339E5B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374" y="2579920"/>
                <a:ext cx="3191564" cy="3439147"/>
              </a:xfrm>
              <a:prstGeom prst="rect">
                <a:avLst/>
              </a:prstGeom>
              <a:blipFill>
                <a:blip r:embed="rId5"/>
                <a:stretch>
                  <a:fillRect l="-395" t="-369" r="-1186" b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F664AE-2F19-00ED-8DCA-583C42649B00}"/>
                  </a:ext>
                </a:extLst>
              </p:cNvPr>
              <p:cNvSpPr txBox="1"/>
              <p:nvPr/>
            </p:nvSpPr>
            <p:spPr>
              <a:xfrm>
                <a:off x="9159646" y="3895735"/>
                <a:ext cx="2154677" cy="668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F664AE-2F19-00ED-8DCA-583C42649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646" y="3895735"/>
                <a:ext cx="2154677" cy="6684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E1C5C36-66DD-90F3-E365-301B38CBF58C}"/>
              </a:ext>
            </a:extLst>
          </p:cNvPr>
          <p:cNvSpPr>
            <a:spLocks noChangeAspect="1"/>
          </p:cNvSpPr>
          <p:nvPr/>
        </p:nvSpPr>
        <p:spPr>
          <a:xfrm>
            <a:off x="7097811" y="4853692"/>
            <a:ext cx="91440" cy="91440"/>
          </a:xfrm>
          <a:prstGeom prst="ellipse">
            <a:avLst/>
          </a:prstGeom>
          <a:solidFill>
            <a:srgbClr val="FF6C0A"/>
          </a:solidFill>
          <a:ln>
            <a:solidFill>
              <a:srgbClr val="FF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3B3599-9BA2-E611-327C-FEC9F815E77D}"/>
              </a:ext>
            </a:extLst>
          </p:cNvPr>
          <p:cNvGrpSpPr/>
          <p:nvPr/>
        </p:nvGrpSpPr>
        <p:grpSpPr>
          <a:xfrm>
            <a:off x="4227444" y="2802834"/>
            <a:ext cx="4353341" cy="3299792"/>
            <a:chOff x="4227444" y="2802834"/>
            <a:chExt cx="4353341" cy="32997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F95168-006B-A762-13B7-0BED641688EC}"/>
                </a:ext>
              </a:extLst>
            </p:cNvPr>
            <p:cNvSpPr/>
            <p:nvPr/>
          </p:nvSpPr>
          <p:spPr>
            <a:xfrm>
              <a:off x="4227444" y="2802834"/>
              <a:ext cx="2402120" cy="2715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482C03-25CD-A34A-E4CC-E5A3EDF40FC8}"/>
                </a:ext>
              </a:extLst>
            </p:cNvPr>
            <p:cNvSpPr/>
            <p:nvPr/>
          </p:nvSpPr>
          <p:spPr>
            <a:xfrm>
              <a:off x="7657498" y="3025750"/>
              <a:ext cx="923287" cy="3076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green and red line&#10;&#10;AI-generated content may be incorrect.">
            <a:extLst>
              <a:ext uri="{FF2B5EF4-FFF2-40B4-BE49-F238E27FC236}">
                <a16:creationId xmlns:a16="http://schemas.microsoft.com/office/drawing/2014/main" id="{D3241D4C-76F3-0054-681C-2B6D2EA274A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22" y="2640947"/>
            <a:ext cx="5444328" cy="39749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4176BB-CF45-B9D3-731F-6DE45604EAE7}"/>
              </a:ext>
            </a:extLst>
          </p:cNvPr>
          <p:cNvSpPr>
            <a:spLocks noChangeAspect="1"/>
          </p:cNvSpPr>
          <p:nvPr/>
        </p:nvSpPr>
        <p:spPr>
          <a:xfrm>
            <a:off x="7097811" y="5405877"/>
            <a:ext cx="91440" cy="91440"/>
          </a:xfrm>
          <a:prstGeom prst="ellipse">
            <a:avLst/>
          </a:prstGeom>
          <a:solidFill>
            <a:srgbClr val="FF6C0A"/>
          </a:solidFill>
          <a:ln>
            <a:solidFill>
              <a:srgbClr val="FF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2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CA832-8209-7E5E-91C0-1D32E74CA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C447-022A-1A96-BE79-F4F297DB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Stability and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2E8E9-AA91-B86F-60EB-CAAA4FF20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</p:spPr>
            <p:txBody>
              <a:bodyPr/>
              <a:lstStyle/>
              <a:p>
                <a:r>
                  <a:rPr lang="en-US" dirty="0"/>
                  <a:t>The system will always try to minimize the free energy: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For Flory–Huggins: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2E8E9-AA91-B86F-60EB-CAAA4FF20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  <a:blipFill>
                <a:blip r:embed="rId3"/>
                <a:stretch>
                  <a:fillRect l="-726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een line graph with numbers&#10;&#10;AI-generated content may be incorrect.">
            <a:extLst>
              <a:ext uri="{FF2B5EF4-FFF2-40B4-BE49-F238E27FC236}">
                <a16:creationId xmlns:a16="http://schemas.microsoft.com/office/drawing/2014/main" id="{6A819B02-DC15-AB43-80AD-820F354FF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36" y="2579920"/>
            <a:ext cx="5505450" cy="40294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EA5D04-AF6A-CE0B-13F1-AC6118D91BCE}"/>
                  </a:ext>
                </a:extLst>
              </p:cNvPr>
              <p:cNvSpPr txBox="1"/>
              <p:nvPr/>
            </p:nvSpPr>
            <p:spPr>
              <a:xfrm>
                <a:off x="8713374" y="2579920"/>
                <a:ext cx="3191564" cy="2154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We can now define the spinodal for this system:</a:t>
                </a:r>
                <a:b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: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For Flory–Huggins:</a:t>
                </a:r>
                <a:br>
                  <a:rPr lang="en-US" sz="1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  <m:r>
                            <a:rPr lang="en-US" sz="14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4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EA5D04-AF6A-CE0B-13F1-AC6118D91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374" y="2579920"/>
                <a:ext cx="3191564" cy="2154757"/>
              </a:xfrm>
              <a:prstGeom prst="rect">
                <a:avLst/>
              </a:prstGeom>
              <a:blipFill>
                <a:blip r:embed="rId5"/>
                <a:stretch>
                  <a:fillRect l="-395" t="-588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a red line and a green line&#10;&#10;AI-generated content may be incorrect.">
            <a:extLst>
              <a:ext uri="{FF2B5EF4-FFF2-40B4-BE49-F238E27FC236}">
                <a16:creationId xmlns:a16="http://schemas.microsoft.com/office/drawing/2014/main" id="{91B8992D-845A-2D5E-180A-7B8884A0707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01" y="2648088"/>
            <a:ext cx="5587585" cy="41207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089F2D-6157-5061-74A4-DFA630F88BE6}"/>
              </a:ext>
            </a:extLst>
          </p:cNvPr>
          <p:cNvCxnSpPr>
            <a:cxnSpLocks/>
          </p:cNvCxnSpPr>
          <p:nvPr/>
        </p:nvCxnSpPr>
        <p:spPr>
          <a:xfrm flipV="1">
            <a:off x="7102549" y="2743200"/>
            <a:ext cx="0" cy="340241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49416C-F3A8-6263-C3AB-AAE0203D75D7}"/>
              </a:ext>
            </a:extLst>
          </p:cNvPr>
          <p:cNvCxnSpPr>
            <a:cxnSpLocks/>
          </p:cNvCxnSpPr>
          <p:nvPr/>
        </p:nvCxnSpPr>
        <p:spPr>
          <a:xfrm flipV="1">
            <a:off x="4724400" y="2743200"/>
            <a:ext cx="0" cy="340241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DE2287-A709-31BF-06B6-557B5784ABA6}"/>
              </a:ext>
            </a:extLst>
          </p:cNvPr>
          <p:cNvCxnSpPr>
            <a:cxnSpLocks/>
          </p:cNvCxnSpPr>
          <p:nvPr/>
        </p:nvCxnSpPr>
        <p:spPr>
          <a:xfrm flipV="1">
            <a:off x="7829107" y="2743200"/>
            <a:ext cx="0" cy="340241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3FC0D9-2AD8-71B1-7C95-702420498510}"/>
              </a:ext>
            </a:extLst>
          </p:cNvPr>
          <p:cNvCxnSpPr>
            <a:cxnSpLocks/>
          </p:cNvCxnSpPr>
          <p:nvPr/>
        </p:nvCxnSpPr>
        <p:spPr>
          <a:xfrm flipV="1">
            <a:off x="4313274" y="2743200"/>
            <a:ext cx="0" cy="340241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C48D70-756B-750C-8E53-2E5457A5187B}"/>
              </a:ext>
            </a:extLst>
          </p:cNvPr>
          <p:cNvSpPr txBox="1"/>
          <p:nvPr/>
        </p:nvSpPr>
        <p:spPr>
          <a:xfrm>
            <a:off x="5527169" y="2361170"/>
            <a:ext cx="101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9D9DC-EB16-14A3-4769-E71FDC106B56}"/>
              </a:ext>
            </a:extLst>
          </p:cNvPr>
          <p:cNvSpPr txBox="1"/>
          <p:nvPr/>
        </p:nvSpPr>
        <p:spPr>
          <a:xfrm rot="5400000">
            <a:off x="6890352" y="3902370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Metastable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80F73-FBF1-A221-2E18-74216F958435}"/>
              </a:ext>
            </a:extLst>
          </p:cNvPr>
          <p:cNvSpPr txBox="1"/>
          <p:nvPr/>
        </p:nvSpPr>
        <p:spPr>
          <a:xfrm rot="16200000">
            <a:off x="3859314" y="3902369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Metastable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34589D-D0A4-4450-BDD8-09C34E6B50DF}"/>
              </a:ext>
            </a:extLst>
          </p:cNvPr>
          <p:cNvSpPr txBox="1"/>
          <p:nvPr/>
        </p:nvSpPr>
        <p:spPr>
          <a:xfrm>
            <a:off x="7888572" y="2361170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D0632A-4DC9-DE3B-42D9-D4CF521EB8AB}"/>
              </a:ext>
            </a:extLst>
          </p:cNvPr>
          <p:cNvSpPr txBox="1"/>
          <p:nvPr/>
        </p:nvSpPr>
        <p:spPr>
          <a:xfrm>
            <a:off x="3435736" y="2371803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</a:t>
            </a:r>
          </a:p>
        </p:txBody>
      </p:sp>
    </p:spTree>
    <p:extLst>
      <p:ext uri="{BB962C8B-B14F-4D97-AF65-F5344CB8AC3E}">
        <p14:creationId xmlns:p14="http://schemas.microsoft.com/office/powerpoint/2010/main" val="155673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500B6-3392-2297-2C7D-BED139F67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EADC-C6F4-75F0-FF5B-8F29F30D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Stability and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FE77F-7404-8A2E-CF22-FBF38DF69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</p:spPr>
            <p:txBody>
              <a:bodyPr/>
              <a:lstStyle/>
              <a:p>
                <a:r>
                  <a:rPr lang="en-US" dirty="0"/>
                  <a:t>The system will always try to minimize the free energy: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How do we define the </a:t>
                </a:r>
                <a:r>
                  <a:rPr lang="en-US" dirty="0" err="1"/>
                  <a:t>binodals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we want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which: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ph</m:t>
                            </m:r>
                          </m:sub>
                        </m:sSub>
                      </m:e>
                    </m:fun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b="0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phase fraction</a:t>
                </a:r>
              </a:p>
              <a:p>
                <a:r>
                  <a:rPr lang="en-US" dirty="0"/>
                  <a:t>We must maintain mass-balance: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Adding a Lagrange multiplier: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ph</m:t>
                            </m:r>
                          </m:sub>
                        </m:sSub>
                      </m:e>
                    </m:fun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FE77F-7404-8A2E-CF22-FBF38DF69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  <a:blipFill>
                <a:blip r:embed="rId3"/>
                <a:stretch>
                  <a:fillRect l="-726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474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2BE6-0D1C-DF23-FA35-3BEFC82A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5513336" cy="51420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013C-70EE-F70E-053F-F0ED64725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8"/>
            <a:ext cx="10476124" cy="51942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Flory–Huggins Equation</a:t>
            </a:r>
          </a:p>
          <a:p>
            <a:pPr lvl="1"/>
            <a:r>
              <a:rPr lang="en-US" dirty="0"/>
              <a:t>Derivation</a:t>
            </a:r>
          </a:p>
          <a:p>
            <a:pPr lvl="1"/>
            <a:r>
              <a:rPr lang="en-US" dirty="0"/>
              <a:t>Stability and Equilibrium</a:t>
            </a:r>
          </a:p>
          <a:p>
            <a:pPr lvl="1"/>
            <a:r>
              <a:rPr lang="en-US" dirty="0"/>
              <a:t>Criticality</a:t>
            </a:r>
          </a:p>
          <a:p>
            <a:pPr lvl="1"/>
            <a:r>
              <a:rPr lang="en-US" dirty="0"/>
              <a:t>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Polymer solutions</a:t>
            </a:r>
          </a:p>
          <a:p>
            <a:pPr lvl="1"/>
            <a:r>
              <a:rPr lang="en-US" dirty="0"/>
              <a:t>Dilute mixtures</a:t>
            </a:r>
          </a:p>
          <a:p>
            <a:pPr lvl="1"/>
            <a:r>
              <a:rPr lang="en-US" dirty="0"/>
              <a:t>Semi-dilute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Beyond Flory–Huggins</a:t>
            </a:r>
          </a:p>
          <a:p>
            <a:pPr lvl="1"/>
            <a:r>
              <a:rPr lang="en-US" dirty="0"/>
              <a:t>Alternative theories</a:t>
            </a:r>
          </a:p>
          <a:p>
            <a:pPr lvl="1"/>
            <a:r>
              <a:rPr lang="en-US" dirty="0"/>
              <a:t>Polyelectrolytes</a:t>
            </a:r>
          </a:p>
          <a:p>
            <a:pPr lvl="1"/>
            <a:r>
              <a:rPr lang="en-US" dirty="0"/>
              <a:t>PEO+IL system</a:t>
            </a:r>
          </a:p>
        </p:txBody>
      </p:sp>
    </p:spTree>
    <p:extLst>
      <p:ext uri="{BB962C8B-B14F-4D97-AF65-F5344CB8AC3E}">
        <p14:creationId xmlns:p14="http://schemas.microsoft.com/office/powerpoint/2010/main" val="147771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CA518-2AEE-E442-13A2-053536E77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27861-3279-0D67-4DDE-AC99F042D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Stability and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B9923-ED2B-C967-7F63-D7C4CE1E6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</p:spPr>
            <p:txBody>
              <a:bodyPr/>
              <a:lstStyle/>
              <a:p>
                <a:r>
                  <a:rPr lang="en-US" dirty="0"/>
                  <a:t>Taking derivatives:</a:t>
                </a:r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𝜕𝜇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:r>
                  <a:rPr lang="en-US" dirty="0"/>
                  <a:t>Re-arranging: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B9923-ED2B-C967-7F63-D7C4CE1E6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  <a:blipFill>
                <a:blip r:embed="rId3"/>
                <a:stretch>
                  <a:fillRect l="-726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3DC937-3B5C-7B34-F663-20760FB0FA1F}"/>
                  </a:ext>
                </a:extLst>
              </p:cNvPr>
              <p:cNvSpPr txBox="1"/>
              <p:nvPr/>
            </p:nvSpPr>
            <p:spPr>
              <a:xfrm>
                <a:off x="748257" y="3755345"/>
                <a:ext cx="7681866" cy="10377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  <a:buClr>
                    <a:srgbClr val="FF6C0A"/>
                  </a:buClr>
                  <a:buSzPct val="100000"/>
                </a:pPr>
                <a:endParaRPr lang="en-US" sz="1100" b="0" i="0" dirty="0">
                  <a:solidFill>
                    <a:srgbClr val="FF6C0A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  <a:buClr>
                    <a:srgbClr val="FF6C0A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US" sz="2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</a:br>
                <a:endParaRPr lang="en-US" sz="2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  <a:buClr>
                    <a:srgbClr val="FF6C0A"/>
                  </a:buClr>
                  <a:buSzPct val="100000"/>
                </a:pPr>
                <a:endParaRPr lang="en-US" sz="2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3DC937-3B5C-7B34-F663-20760FB0F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57" y="3755345"/>
                <a:ext cx="7681866" cy="1037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28C36D-8B3D-9D21-38AC-1AEC860489C4}"/>
                  </a:ext>
                </a:extLst>
              </p:cNvPr>
              <p:cNvSpPr txBox="1"/>
              <p:nvPr/>
            </p:nvSpPr>
            <p:spPr>
              <a:xfrm>
                <a:off x="776332" y="4543702"/>
                <a:ext cx="7681866" cy="10377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  <a:buClr>
                    <a:srgbClr val="FF6C0A"/>
                  </a:buClr>
                  <a:buSzPct val="100000"/>
                </a:pPr>
                <a:endParaRPr lang="en-US" sz="1100" b="0" i="0" dirty="0">
                  <a:solidFill>
                    <a:srgbClr val="FF6C0A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  <a:buClr>
                    <a:srgbClr val="FF6C0A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US" sz="24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</a:br>
                <a:endParaRPr lang="en-US" sz="2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  <a:buClr>
                    <a:srgbClr val="FF6C0A"/>
                  </a:buClr>
                  <a:buSzPct val="100000"/>
                </a:pPr>
                <a:endParaRPr lang="en-US" sz="2400" dirty="0">
                  <a:solidFill>
                    <a:srgbClr val="FF6C0A"/>
                  </a:solidFill>
                  <a:latin typeface="Ubuntu" panose="020B050403060203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28C36D-8B3D-9D21-38AC-1AEC8604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32" y="4543702"/>
                <a:ext cx="7681866" cy="103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DDCB9A5-384E-2A71-D99E-979059976B78}"/>
              </a:ext>
            </a:extLst>
          </p:cNvPr>
          <p:cNvSpPr txBox="1"/>
          <p:nvPr/>
        </p:nvSpPr>
        <p:spPr>
          <a:xfrm>
            <a:off x="6197600" y="3880274"/>
            <a:ext cx="327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Equality of chemical potential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6C138-4A5E-C179-0BCD-37ABE7BB2AD7}"/>
              </a:ext>
            </a:extLst>
          </p:cNvPr>
          <p:cNvSpPr txBox="1"/>
          <p:nvPr/>
        </p:nvSpPr>
        <p:spPr>
          <a:xfrm>
            <a:off x="6197600" y="4668631"/>
            <a:ext cx="3136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Equality of osmotic pressure</a:t>
            </a:r>
          </a:p>
        </p:txBody>
      </p:sp>
    </p:spTree>
    <p:extLst>
      <p:ext uri="{BB962C8B-B14F-4D97-AF65-F5344CB8AC3E}">
        <p14:creationId xmlns:p14="http://schemas.microsoft.com/office/powerpoint/2010/main" val="170978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B38A8-F30A-FA01-46A9-6C8AA962C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9099-5641-0B5C-C36F-7DF60772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Stability and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AD32A-D8E9-D35C-3DFC-D9A4D6B56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</p:spPr>
            <p:txBody>
              <a:bodyPr/>
              <a:lstStyle/>
              <a:p>
                <a:r>
                  <a:rPr lang="en-US" dirty="0"/>
                  <a:t>Taking derivatives:</a:t>
                </a:r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𝜕𝜇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:r>
                  <a:rPr lang="en-US" dirty="0"/>
                  <a:t>Re-arranging: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AD32A-D8E9-D35C-3DFC-D9A4D6B56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10476124" cy="5075715"/>
              </a:xfrm>
              <a:blipFill>
                <a:blip r:embed="rId3"/>
                <a:stretch>
                  <a:fillRect l="-726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A99A0A-A7AD-E327-28F6-DD7758A7EB05}"/>
              </a:ext>
            </a:extLst>
          </p:cNvPr>
          <p:cNvSpPr txBox="1"/>
          <p:nvPr/>
        </p:nvSpPr>
        <p:spPr>
          <a:xfrm>
            <a:off x="6197600" y="3880274"/>
            <a:ext cx="2006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Equality of slopes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42DD0-B47C-6A2A-442E-5C97A5AF8F4C}"/>
              </a:ext>
            </a:extLst>
          </p:cNvPr>
          <p:cNvSpPr txBox="1"/>
          <p:nvPr/>
        </p:nvSpPr>
        <p:spPr>
          <a:xfrm>
            <a:off x="8579853" y="4704725"/>
            <a:ext cx="2395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Equality of intercepts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A5945-60F1-8031-0E0D-25AA789DE0CA}"/>
              </a:ext>
            </a:extLst>
          </p:cNvPr>
          <p:cNvSpPr txBox="1"/>
          <p:nvPr/>
        </p:nvSpPr>
        <p:spPr>
          <a:xfrm>
            <a:off x="3409464" y="5588000"/>
            <a:ext cx="479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Definition of a common tangent line!</a:t>
            </a:r>
          </a:p>
        </p:txBody>
      </p:sp>
    </p:spTree>
    <p:extLst>
      <p:ext uri="{BB962C8B-B14F-4D97-AF65-F5344CB8AC3E}">
        <p14:creationId xmlns:p14="http://schemas.microsoft.com/office/powerpoint/2010/main" val="253505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AA20A-D6A2-077C-7ABA-4B8784AF9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034B6-9701-5F6F-07E9-C0777183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Stability and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FF3F9-937F-BF93-0200-1322371DF3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6607630" cy="5075715"/>
              </a:xfrm>
            </p:spPr>
            <p:txBody>
              <a:bodyPr/>
              <a:lstStyle/>
              <a:p>
                <a:r>
                  <a:rPr lang="en-US" dirty="0"/>
                  <a:t>Re-arranging: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What happens as we vary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b="0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FF3F9-937F-BF93-0200-1322371DF3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6607630" cy="5075715"/>
              </a:xfrm>
              <a:blipFill>
                <a:blip r:embed="rId3"/>
                <a:stretch>
                  <a:fillRect l="-1149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a red line and a green line&#10;&#10;AI-generated content may be incorrect.">
            <a:extLst>
              <a:ext uri="{FF2B5EF4-FFF2-40B4-BE49-F238E27FC236}">
                <a16:creationId xmlns:a16="http://schemas.microsoft.com/office/drawing/2014/main" id="{708856EF-F7FB-F69F-B3E4-17AEB3668C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70" y="2029034"/>
            <a:ext cx="5587585" cy="41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98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C7634-6A40-C67F-C8CE-826C4E68B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E4642-16E3-BAAC-1812-45FBAA49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Criticality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4A404F-15EE-C7EA-C8F5-17EF331D4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5040087" cy="5075715"/>
              </a:xfrm>
            </p:spPr>
            <p:txBody>
              <a:bodyPr/>
              <a:lstStyle/>
              <a:p>
                <a:r>
                  <a:rPr lang="en-US" dirty="0"/>
                  <a:t>Definition for a critical point:</a:t>
                </a:r>
              </a:p>
              <a:p>
                <a:pPr lvl="1"/>
                <a:r>
                  <a:rPr lang="en-US" b="0" dirty="0"/>
                  <a:t>Fluctuations are infinite: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→∞∴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Must be an extremum: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Flory–Huggins: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4A404F-15EE-C7EA-C8F5-17EF331D4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5040087" cy="5075715"/>
              </a:xfrm>
              <a:blipFill>
                <a:blip r:embed="rId3"/>
                <a:stretch>
                  <a:fillRect l="-1508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E65ADCF7-A1E9-A005-D295-0415CA14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83" y="1472041"/>
            <a:ext cx="6795760" cy="50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6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6EC7A-7920-1EC6-05D5-66F7D884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94C25-1383-65F0-EA00-6050E201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Criticality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9308B-1697-A5BC-5DC8-1B542323B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5040087" cy="5075715"/>
              </a:xfrm>
            </p:spPr>
            <p:txBody>
              <a:bodyPr/>
              <a:lstStyle/>
              <a:p>
                <a:r>
                  <a:rPr lang="en-US" dirty="0"/>
                  <a:t>Definition for a critical point:</a:t>
                </a:r>
              </a:p>
              <a:p>
                <a:pPr lvl="1"/>
                <a:r>
                  <a:rPr lang="en-US" b="0" dirty="0"/>
                  <a:t>Fluctuations are infinite: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→∞∴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Must be an extremum: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Flory–Huggins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9308B-1697-A5BC-5DC8-1B542323B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5040087" cy="5075715"/>
              </a:xfrm>
              <a:blipFill>
                <a:blip r:embed="rId3"/>
                <a:stretch>
                  <a:fillRect l="-1508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1641ACD3-7C0C-0F0A-7E73-1967B62B4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83" y="1472041"/>
            <a:ext cx="6795760" cy="50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830BF-6E4D-8718-EA07-4F34DD6C8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function&#10;&#10;AI-generated content may be incorrect.">
            <a:extLst>
              <a:ext uri="{FF2B5EF4-FFF2-40B4-BE49-F238E27FC236}">
                <a16:creationId xmlns:a16="http://schemas.microsoft.com/office/drawing/2014/main" id="{ECEC0815-2BEA-0B2D-E594-23FE5937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11" y="1270000"/>
            <a:ext cx="6773589" cy="5077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2AFFC-15B9-0308-95F0-280E02190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Criticality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0A3A0-88E3-EEE8-EBEE-244F0AAE2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5040087" cy="5075715"/>
              </a:xfrm>
            </p:spPr>
            <p:txBody>
              <a:bodyPr/>
              <a:lstStyle/>
              <a:p>
                <a:r>
                  <a:rPr lang="en-US" dirty="0"/>
                  <a:t>Definition for a critical point:</a:t>
                </a:r>
              </a:p>
              <a:p>
                <a:pPr lvl="1"/>
                <a:r>
                  <a:rPr lang="en-US" b="0" dirty="0"/>
                  <a:t>Fluctuations are infinite: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→∞∴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Must be an extremum: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Flory–Huggins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0A3A0-88E3-EEE8-EBEE-244F0AAE2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5040087" cy="5075715"/>
              </a:xfrm>
              <a:blipFill>
                <a:blip r:embed="rId4"/>
                <a:stretch>
                  <a:fillRect l="-1508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99253A4F-B558-5056-1B4D-89B369A0E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11" y="1268125"/>
            <a:ext cx="6914587" cy="5075715"/>
          </a:xfrm>
          <a:prstGeom prst="rect">
            <a:avLst/>
          </a:prstGeom>
        </p:spPr>
      </p:pic>
      <p:pic>
        <p:nvPicPr>
          <p:cNvPr id="10" name="Picture 9" descr="A graph with a blue line and green line&#10;&#10;AI-generated content may be incorrect.">
            <a:extLst>
              <a:ext uri="{FF2B5EF4-FFF2-40B4-BE49-F238E27FC236}">
                <a16:creationId xmlns:a16="http://schemas.microsoft.com/office/drawing/2014/main" id="{BC387F3A-A454-9668-8AAA-BC11BCB10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95" y="1248016"/>
            <a:ext cx="6914587" cy="51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9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391EA-65A5-7368-9E57-827F04522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024D-CBD6-2A57-FF6E-6326BB39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0AB4F-901D-04DE-B3F4-58B5E6F06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</p:spPr>
            <p:txBody>
              <a:bodyPr/>
              <a:lstStyle/>
              <a:p>
                <a:r>
                  <a:rPr lang="en-US" dirty="0"/>
                  <a:t>Returning to the correlation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Compared to the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can obtain different types of phase </a:t>
                </a:r>
                <a:r>
                  <a:rPr lang="en-US" dirty="0" err="1"/>
                  <a:t>behaviour</a:t>
                </a:r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leading to UCST </a:t>
                </a:r>
                <a:r>
                  <a:rPr lang="en-US" dirty="0" err="1"/>
                  <a:t>behaviour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leading LCST </a:t>
                </a:r>
                <a:r>
                  <a:rPr lang="en-US" dirty="0" err="1"/>
                  <a:t>behaviour</a:t>
                </a:r>
                <a:r>
                  <a:rPr lang="en-US" dirty="0"/>
                  <a:t> (for some chain lengths)</a:t>
                </a:r>
                <a:br>
                  <a:rPr lang="en-US" dirty="0"/>
                </a:br>
                <a:endParaRPr lang="en-US" dirty="0"/>
              </a:p>
              <a:p>
                <a:pPr lvl="1"/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0AB4F-901D-04DE-B3F4-58B5E6F06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  <a:blipFill>
                <a:blip r:embed="rId3"/>
                <a:stretch>
                  <a:fillRect l="-800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620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024A5-1F51-4229-4E2A-E2FD5A3E6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44BE-4704-985C-A6B5-1E29EDD6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6AF88-89E5-D61E-B0D4-AC262B057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0000"/>
            <a:ext cx="9497787" cy="5075715"/>
          </a:xfrm>
        </p:spPr>
        <p:txBody>
          <a:bodyPr/>
          <a:lstStyle/>
          <a:p>
            <a:r>
              <a:rPr lang="en-US" b="0" dirty="0"/>
              <a:t>Despite its approximations, the Flory–Huggins expression does a remarkable job reproducing experimental results:</a:t>
            </a:r>
          </a:p>
          <a:p>
            <a:r>
              <a:rPr lang="en-US" dirty="0"/>
              <a:t>Its simple form also allows for </a:t>
            </a:r>
            <a:br>
              <a:rPr lang="en-US" dirty="0"/>
            </a:br>
            <a:r>
              <a:rPr lang="en-US" dirty="0"/>
              <a:t>easy implementation in other</a:t>
            </a:r>
            <a:br>
              <a:rPr lang="en-US" dirty="0"/>
            </a:br>
            <a:r>
              <a:rPr lang="en-US" dirty="0"/>
              <a:t>theories like Cahn–Hilliard:</a:t>
            </a:r>
            <a:endParaRPr lang="en-US" b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1D46E5-914A-DBBC-AA26-8329B54FE132}"/>
              </a:ext>
            </a:extLst>
          </p:cNvPr>
          <p:cNvGrpSpPr/>
          <p:nvPr/>
        </p:nvGrpSpPr>
        <p:grpSpPr>
          <a:xfrm>
            <a:off x="6190269" y="2121563"/>
            <a:ext cx="5356214" cy="4454711"/>
            <a:chOff x="103730" y="2027528"/>
            <a:chExt cx="5356214" cy="4454711"/>
          </a:xfrm>
        </p:grpSpPr>
        <p:pic>
          <p:nvPicPr>
            <p:cNvPr id="7" name="Picture 6" descr="A graph of a graph of a function&#10;&#10;AI-generated content may be incorrect.">
              <a:extLst>
                <a:ext uri="{FF2B5EF4-FFF2-40B4-BE49-F238E27FC236}">
                  <a16:creationId xmlns:a16="http://schemas.microsoft.com/office/drawing/2014/main" id="{3606B819-5F53-625E-E59C-9CB804FD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172" y="2027528"/>
              <a:ext cx="3509772" cy="4454711"/>
            </a:xfrm>
            <a:prstGeom prst="rect">
              <a:avLst/>
            </a:prstGeom>
          </p:spPr>
        </p:pic>
        <p:pic>
          <p:nvPicPr>
            <p:cNvPr id="11266" name="Picture 2" descr="Polyisoprene, cis">
              <a:extLst>
                <a:ext uri="{FF2B5EF4-FFF2-40B4-BE49-F238E27FC236}">
                  <a16:creationId xmlns:a16="http://schemas.microsoft.com/office/drawing/2014/main" id="{E2CAB5E6-3B4A-BEF7-EA20-898AE58224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30" y="2522414"/>
              <a:ext cx="1856014" cy="1284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Sixty Solvents:">
              <a:extLst>
                <a:ext uri="{FF2B5EF4-FFF2-40B4-BE49-F238E27FC236}">
                  <a16:creationId xmlns:a16="http://schemas.microsoft.com/office/drawing/2014/main" id="{92DE76BA-FB3B-F9A0-09EA-7890E7E18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58" y="4303290"/>
              <a:ext cx="965947" cy="1284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BC875-FAA4-77B3-F0B1-589418BE0618}"/>
              </a:ext>
            </a:extLst>
          </p:cNvPr>
          <p:cNvGrpSpPr/>
          <p:nvPr/>
        </p:nvGrpSpPr>
        <p:grpSpPr>
          <a:xfrm>
            <a:off x="6190269" y="2144061"/>
            <a:ext cx="4935111" cy="4409714"/>
            <a:chOff x="128323" y="2186551"/>
            <a:chExt cx="4935111" cy="4409714"/>
          </a:xfrm>
        </p:grpSpPr>
        <p:pic>
          <p:nvPicPr>
            <p:cNvPr id="5" name="Picture 4" descr="A graph of a temperature&#10;&#10;AI-generated content may be incorrect.">
              <a:extLst>
                <a:ext uri="{FF2B5EF4-FFF2-40B4-BE49-F238E27FC236}">
                  <a16:creationId xmlns:a16="http://schemas.microsoft.com/office/drawing/2014/main" id="{070B7D37-9F33-EE56-9D68-16C2CD76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3662" y="2186551"/>
              <a:ext cx="3509772" cy="4409714"/>
            </a:xfrm>
            <a:prstGeom prst="rect">
              <a:avLst/>
            </a:prstGeom>
          </p:spPr>
        </p:pic>
        <p:pic>
          <p:nvPicPr>
            <p:cNvPr id="12" name="Picture 11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81738DC-E9DB-EEDA-77F0-D55342ACE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84" y="2418185"/>
              <a:ext cx="1279550" cy="1525464"/>
            </a:xfrm>
            <a:prstGeom prst="rect">
              <a:avLst/>
            </a:prstGeom>
          </p:spPr>
        </p:pic>
        <p:pic>
          <p:nvPicPr>
            <p:cNvPr id="11274" name="Picture 10" descr="Poly(vinyl methyl ether)">
              <a:extLst>
                <a:ext uri="{FF2B5EF4-FFF2-40B4-BE49-F238E27FC236}">
                  <a16:creationId xmlns:a16="http://schemas.microsoft.com/office/drawing/2014/main" id="{AC7FCB8F-3A07-4A76-6498-BA3759C62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23" y="4183910"/>
              <a:ext cx="1375284" cy="1375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76" name="Picture 12" descr="Details are in the caption following the image">
            <a:extLst>
              <a:ext uri="{FF2B5EF4-FFF2-40B4-BE49-F238E27FC236}">
                <a16:creationId xmlns:a16="http://schemas.microsoft.com/office/drawing/2014/main" id="{77A7D5EE-51D9-9FA8-124D-C9F3345A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269" y="1951242"/>
            <a:ext cx="5163532" cy="476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4FFBAF-922A-FA61-F145-E213D870184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7421" t="16158" r="27144" b="16131"/>
          <a:stretch/>
        </p:blipFill>
        <p:spPr>
          <a:xfrm>
            <a:off x="1638567" y="3213100"/>
            <a:ext cx="3189319" cy="32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0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16E31-44A0-6802-084D-158CA4D83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CE2A-FDC4-C78F-079A-DFDD6D20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0BD00-B3BA-B9B1-F08B-91BA0CA6D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derived the Flory–Huggins equation: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mix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First term accounts for changes in translational entropy</a:t>
                </a:r>
              </a:p>
              <a:p>
                <a:pPr lvl="1"/>
                <a:r>
                  <a:rPr lang="en-US" dirty="0"/>
                  <a:t>Second term accounts for all other excess interactions: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Conditions for spinodal: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Conditions for binodal: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Critical point: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0BD00-B3BA-B9B1-F08B-91BA0CA6D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  <a:blipFill>
                <a:blip r:embed="rId3"/>
                <a:stretch>
                  <a:fillRect l="-800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72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E198F-4EC4-DBC9-DD49-17A252B8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95CCE1-4C6B-F4D0-3717-53451831D3CE}"/>
              </a:ext>
            </a:extLst>
          </p:cNvPr>
          <p:cNvSpPr/>
          <p:nvPr/>
        </p:nvSpPr>
        <p:spPr>
          <a:xfrm>
            <a:off x="0" y="3431175"/>
            <a:ext cx="12192000" cy="1832634"/>
          </a:xfrm>
          <a:prstGeom prst="rect">
            <a:avLst/>
          </a:prstGeom>
          <a:solidFill>
            <a:srgbClr val="FF6C0A"/>
          </a:solidFill>
          <a:ln>
            <a:solidFill>
              <a:srgbClr val="FF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C0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4CED4-3246-3D01-014F-BB18374CFEEC}"/>
              </a:ext>
            </a:extLst>
          </p:cNvPr>
          <p:cNvSpPr txBox="1"/>
          <p:nvPr/>
        </p:nvSpPr>
        <p:spPr>
          <a:xfrm>
            <a:off x="286100" y="3808883"/>
            <a:ext cx="1171917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/>
                <a:cs typeface="Arial"/>
              </a:rPr>
              <a:t>Polymer Solutions</a:t>
            </a:r>
            <a:endParaRPr lang="en-US" sz="6600" dirty="0">
              <a:solidFill>
                <a:schemeClr val="bg1"/>
              </a:solidFill>
              <a:latin typeface="Ubuntu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8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97"/>
    </mc:Choice>
    <mc:Fallback xmlns="">
      <p:transition spd="slow" advTm="1499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C64A2-A4AF-2D30-CA68-A0B229582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0B1FC4-98A4-55A0-FA6D-5D3E984EF1F5}"/>
              </a:ext>
            </a:extLst>
          </p:cNvPr>
          <p:cNvSpPr/>
          <p:nvPr/>
        </p:nvSpPr>
        <p:spPr>
          <a:xfrm>
            <a:off x="0" y="3431175"/>
            <a:ext cx="12192000" cy="1832634"/>
          </a:xfrm>
          <a:prstGeom prst="rect">
            <a:avLst/>
          </a:prstGeom>
          <a:solidFill>
            <a:srgbClr val="FF6C0A"/>
          </a:solidFill>
          <a:ln>
            <a:solidFill>
              <a:srgbClr val="FF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C0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AF3D-84C6-92CB-675F-10CCC4816722}"/>
              </a:ext>
            </a:extLst>
          </p:cNvPr>
          <p:cNvSpPr txBox="1"/>
          <p:nvPr/>
        </p:nvSpPr>
        <p:spPr>
          <a:xfrm>
            <a:off x="286100" y="3808883"/>
            <a:ext cx="1171917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/>
                <a:cs typeface="Arial"/>
              </a:rPr>
              <a:t>Flory–Huggins Equation</a:t>
            </a:r>
            <a:endParaRPr lang="en-US" sz="6600" dirty="0">
              <a:solidFill>
                <a:schemeClr val="bg1"/>
              </a:solidFill>
              <a:latin typeface="Ubuntu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63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97"/>
    </mc:Choice>
    <mc:Fallback xmlns="">
      <p:transition spd="slow" advTm="1499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63F61-AD0C-1DAD-B74E-31C89138D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C01-B324-82CA-3D79-090DF929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Dilute Mixtures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2749E-9270-6F3B-07C1-67FF516CB0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</p:spPr>
            <p:txBody>
              <a:bodyPr/>
              <a:lstStyle/>
              <a:p>
                <a:r>
                  <a:rPr lang="en-US" dirty="0"/>
                  <a:t>Take the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b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Osmotic pressure is defined as: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mix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mix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2749E-9270-6F3B-07C1-67FF516CB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  <a:blipFill>
                <a:blip r:embed="rId3"/>
                <a:stretch>
                  <a:fillRect l="-800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281FBA-2F0A-30DD-A9C9-6C3ADBDAF0CD}"/>
              </a:ext>
            </a:extLst>
          </p:cNvPr>
          <p:cNvCxnSpPr/>
          <p:nvPr/>
        </p:nvCxnSpPr>
        <p:spPr>
          <a:xfrm>
            <a:off x="10139680" y="3013235"/>
            <a:ext cx="0" cy="333248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08" name="Graphic 11307">
            <a:extLst>
              <a:ext uri="{FF2B5EF4-FFF2-40B4-BE49-F238E27FC236}">
                <a16:creationId xmlns:a16="http://schemas.microsoft.com/office/drawing/2014/main" id="{33D30530-0B7D-41C3-CC1D-75F5045C8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821" y="3994915"/>
            <a:ext cx="1847850" cy="2108111"/>
          </a:xfrm>
          <a:prstGeom prst="rect">
            <a:avLst/>
          </a:prstGeom>
        </p:spPr>
      </p:pic>
      <p:pic>
        <p:nvPicPr>
          <p:cNvPr id="12291" name="Picture 12290">
            <a:extLst>
              <a:ext uri="{FF2B5EF4-FFF2-40B4-BE49-F238E27FC236}">
                <a16:creationId xmlns:a16="http://schemas.microsoft.com/office/drawing/2014/main" id="{1A90CB82-28F4-7BDD-7048-A55D83E6C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387" y="3294881"/>
            <a:ext cx="2412275" cy="457346"/>
          </a:xfrm>
          <a:prstGeom prst="rect">
            <a:avLst/>
          </a:prstGeom>
        </p:spPr>
      </p:pic>
      <p:pic>
        <p:nvPicPr>
          <p:cNvPr id="12292" name="Picture 12291">
            <a:extLst>
              <a:ext uri="{FF2B5EF4-FFF2-40B4-BE49-F238E27FC236}">
                <a16:creationId xmlns:a16="http://schemas.microsoft.com/office/drawing/2014/main" id="{685A51AC-9E93-7DCC-406F-8F4584C17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33430">
            <a:off x="9967867" y="3294881"/>
            <a:ext cx="2412275" cy="457346"/>
          </a:xfrm>
          <a:prstGeom prst="rect">
            <a:avLst/>
          </a:prstGeom>
        </p:spPr>
      </p:pic>
      <p:pic>
        <p:nvPicPr>
          <p:cNvPr id="12293" name="Picture 12292">
            <a:extLst>
              <a:ext uri="{FF2B5EF4-FFF2-40B4-BE49-F238E27FC236}">
                <a16:creationId xmlns:a16="http://schemas.microsoft.com/office/drawing/2014/main" id="{7F706B1D-F235-DD22-04A8-FF50EF429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100179">
            <a:off x="9846071" y="5161057"/>
            <a:ext cx="2412275" cy="457346"/>
          </a:xfrm>
          <a:prstGeom prst="rect">
            <a:avLst/>
          </a:prstGeom>
        </p:spPr>
      </p:pic>
      <p:cxnSp>
        <p:nvCxnSpPr>
          <p:cNvPr id="12295" name="Straight Arrow Connector 12294">
            <a:extLst>
              <a:ext uri="{FF2B5EF4-FFF2-40B4-BE49-F238E27FC236}">
                <a16:creationId xmlns:a16="http://schemas.microsoft.com/office/drawing/2014/main" id="{D4065A75-4D46-7ABE-FFAB-7F10F442E0D1}"/>
              </a:ext>
            </a:extLst>
          </p:cNvPr>
          <p:cNvCxnSpPr>
            <a:stCxn id="12291" idx="3"/>
          </p:cNvCxnSpPr>
          <p:nvPr/>
        </p:nvCxnSpPr>
        <p:spPr>
          <a:xfrm>
            <a:off x="9301662" y="3523554"/>
            <a:ext cx="1531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98" name="Group 12297">
            <a:extLst>
              <a:ext uri="{FF2B5EF4-FFF2-40B4-BE49-F238E27FC236}">
                <a16:creationId xmlns:a16="http://schemas.microsoft.com/office/drawing/2014/main" id="{0734E19E-5AFC-1F74-86E5-C800F6F96A98}"/>
              </a:ext>
            </a:extLst>
          </p:cNvPr>
          <p:cNvGrpSpPr/>
          <p:nvPr/>
        </p:nvGrpSpPr>
        <p:grpSpPr>
          <a:xfrm>
            <a:off x="9321540" y="5309837"/>
            <a:ext cx="1531990" cy="707886"/>
            <a:chOff x="9321540" y="5309837"/>
            <a:chExt cx="1531990" cy="707886"/>
          </a:xfrm>
        </p:grpSpPr>
        <p:cxnSp>
          <p:nvCxnSpPr>
            <p:cNvPr id="12296" name="Straight Arrow Connector 12295">
              <a:extLst>
                <a:ext uri="{FF2B5EF4-FFF2-40B4-BE49-F238E27FC236}">
                  <a16:creationId xmlns:a16="http://schemas.microsoft.com/office/drawing/2014/main" id="{CB61ED97-20CA-7F8A-FFA3-A9AE273DBAB8}"/>
                </a:ext>
              </a:extLst>
            </p:cNvPr>
            <p:cNvCxnSpPr/>
            <p:nvPr/>
          </p:nvCxnSpPr>
          <p:spPr>
            <a:xfrm>
              <a:off x="9321540" y="5663780"/>
              <a:ext cx="15319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Box 12296">
              <a:extLst>
                <a:ext uri="{FF2B5EF4-FFF2-40B4-BE49-F238E27FC236}">
                  <a16:creationId xmlns:a16="http://schemas.microsoft.com/office/drawing/2014/main" id="{F937BE40-96BF-4651-67C9-2766D8EB6F74}"/>
                </a:ext>
              </a:extLst>
            </p:cNvPr>
            <p:cNvSpPr txBox="1"/>
            <p:nvPr/>
          </p:nvSpPr>
          <p:spPr>
            <a:xfrm>
              <a:off x="9908673" y="5309837"/>
              <a:ext cx="450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299" name="TextBox 12298">
                <a:extLst>
                  <a:ext uri="{FF2B5EF4-FFF2-40B4-BE49-F238E27FC236}">
                    <a16:creationId xmlns:a16="http://schemas.microsoft.com/office/drawing/2014/main" id="{774614B5-684B-ED2A-CC7E-7E0E7B24B7AA}"/>
                  </a:ext>
                </a:extLst>
              </p:cNvPr>
              <p:cNvSpPr txBox="1"/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299" name="TextBox 12298">
                <a:extLst>
                  <a:ext uri="{FF2B5EF4-FFF2-40B4-BE49-F238E27FC236}">
                    <a16:creationId xmlns:a16="http://schemas.microsoft.com/office/drawing/2014/main" id="{774614B5-684B-ED2A-CC7E-7E0E7B24B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blipFill>
                <a:blip r:embed="rId9"/>
                <a:stretch>
                  <a:fillRect l="-20513" r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00" name="TextBox 12299">
                <a:extLst>
                  <a:ext uri="{FF2B5EF4-FFF2-40B4-BE49-F238E27FC236}">
                    <a16:creationId xmlns:a16="http://schemas.microsoft.com/office/drawing/2014/main" id="{B16BDF83-DC66-B091-7BDD-01CE311E99D2}"/>
                  </a:ext>
                </a:extLst>
              </p:cNvPr>
              <p:cNvSpPr txBox="1"/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300" name="TextBox 12299">
                <a:extLst>
                  <a:ext uri="{FF2B5EF4-FFF2-40B4-BE49-F238E27FC236}">
                    <a16:creationId xmlns:a16="http://schemas.microsoft.com/office/drawing/2014/main" id="{B16BDF83-DC66-B091-7BDD-01CE311E9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blipFill>
                <a:blip r:embed="rId10"/>
                <a:stretch>
                  <a:fillRect l="-20513" r="-7692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9" grpId="0"/>
      <p:bldP spid="1230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F0D36-06FB-9776-DBFB-8572A0F82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FEF88-55CF-7377-A48B-AD56B181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Dilute Mixtures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36FB8-12A3-EB22-5CBB-8FDA47C3F9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</p:spPr>
            <p:txBody>
              <a:bodyPr/>
              <a:lstStyle/>
              <a:p>
                <a:r>
                  <a:rPr lang="en-US" dirty="0"/>
                  <a:t>Take the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b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Osmotic pressure is defined as: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mix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mix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36FB8-12A3-EB22-5CBB-8FDA47C3F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  <a:blipFill>
                <a:blip r:embed="rId3"/>
                <a:stretch>
                  <a:fillRect l="-800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388F9-F845-88AC-FF61-9047CE93242B}"/>
              </a:ext>
            </a:extLst>
          </p:cNvPr>
          <p:cNvCxnSpPr/>
          <p:nvPr/>
        </p:nvCxnSpPr>
        <p:spPr>
          <a:xfrm>
            <a:off x="10139680" y="3013235"/>
            <a:ext cx="0" cy="333248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08" name="Graphic 11307">
            <a:extLst>
              <a:ext uri="{FF2B5EF4-FFF2-40B4-BE49-F238E27FC236}">
                <a16:creationId xmlns:a16="http://schemas.microsoft.com/office/drawing/2014/main" id="{FFD0AAE6-5790-D1C1-1403-0C338CC30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821" y="3994915"/>
            <a:ext cx="1847850" cy="2108111"/>
          </a:xfrm>
          <a:prstGeom prst="rect">
            <a:avLst/>
          </a:prstGeom>
        </p:spPr>
      </p:pic>
      <p:pic>
        <p:nvPicPr>
          <p:cNvPr id="12291" name="Picture 12290">
            <a:extLst>
              <a:ext uri="{FF2B5EF4-FFF2-40B4-BE49-F238E27FC236}">
                <a16:creationId xmlns:a16="http://schemas.microsoft.com/office/drawing/2014/main" id="{B965556D-482A-5964-F78E-412A7B173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387" y="3294881"/>
            <a:ext cx="2412275" cy="457346"/>
          </a:xfrm>
          <a:prstGeom prst="rect">
            <a:avLst/>
          </a:prstGeom>
        </p:spPr>
      </p:pic>
      <p:pic>
        <p:nvPicPr>
          <p:cNvPr id="12292" name="Picture 12291">
            <a:extLst>
              <a:ext uri="{FF2B5EF4-FFF2-40B4-BE49-F238E27FC236}">
                <a16:creationId xmlns:a16="http://schemas.microsoft.com/office/drawing/2014/main" id="{87FA2820-5609-5C38-8249-F8CB134E5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33430">
            <a:off x="9967867" y="3294881"/>
            <a:ext cx="2412275" cy="457346"/>
          </a:xfrm>
          <a:prstGeom prst="rect">
            <a:avLst/>
          </a:prstGeom>
        </p:spPr>
      </p:pic>
      <p:pic>
        <p:nvPicPr>
          <p:cNvPr id="12293" name="Picture 12292">
            <a:extLst>
              <a:ext uri="{FF2B5EF4-FFF2-40B4-BE49-F238E27FC236}">
                <a16:creationId xmlns:a16="http://schemas.microsoft.com/office/drawing/2014/main" id="{6A14F1FC-903D-5D89-F75B-93F273633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100179">
            <a:off x="9846071" y="5161057"/>
            <a:ext cx="2412275" cy="457346"/>
          </a:xfrm>
          <a:prstGeom prst="rect">
            <a:avLst/>
          </a:prstGeom>
        </p:spPr>
      </p:pic>
      <p:cxnSp>
        <p:nvCxnSpPr>
          <p:cNvPr id="12295" name="Straight Arrow Connector 12294">
            <a:extLst>
              <a:ext uri="{FF2B5EF4-FFF2-40B4-BE49-F238E27FC236}">
                <a16:creationId xmlns:a16="http://schemas.microsoft.com/office/drawing/2014/main" id="{FB9A85FC-CFDD-520C-1230-712DE267687A}"/>
              </a:ext>
            </a:extLst>
          </p:cNvPr>
          <p:cNvCxnSpPr>
            <a:stCxn id="12291" idx="3"/>
          </p:cNvCxnSpPr>
          <p:nvPr/>
        </p:nvCxnSpPr>
        <p:spPr>
          <a:xfrm>
            <a:off x="9301662" y="3523554"/>
            <a:ext cx="1531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98" name="Group 12297">
            <a:extLst>
              <a:ext uri="{FF2B5EF4-FFF2-40B4-BE49-F238E27FC236}">
                <a16:creationId xmlns:a16="http://schemas.microsoft.com/office/drawing/2014/main" id="{034235E8-F1FA-BD6E-4C24-CF9A57A5E618}"/>
              </a:ext>
            </a:extLst>
          </p:cNvPr>
          <p:cNvGrpSpPr/>
          <p:nvPr/>
        </p:nvGrpSpPr>
        <p:grpSpPr>
          <a:xfrm>
            <a:off x="9321540" y="5309837"/>
            <a:ext cx="1531990" cy="707886"/>
            <a:chOff x="9321540" y="5309837"/>
            <a:chExt cx="1531990" cy="707886"/>
          </a:xfrm>
        </p:grpSpPr>
        <p:cxnSp>
          <p:nvCxnSpPr>
            <p:cNvPr id="12296" name="Straight Arrow Connector 12295">
              <a:extLst>
                <a:ext uri="{FF2B5EF4-FFF2-40B4-BE49-F238E27FC236}">
                  <a16:creationId xmlns:a16="http://schemas.microsoft.com/office/drawing/2014/main" id="{201724C1-41A5-26AA-0B10-A1480D18F77A}"/>
                </a:ext>
              </a:extLst>
            </p:cNvPr>
            <p:cNvCxnSpPr/>
            <p:nvPr/>
          </p:nvCxnSpPr>
          <p:spPr>
            <a:xfrm>
              <a:off x="9321540" y="5663780"/>
              <a:ext cx="15319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Box 12296">
              <a:extLst>
                <a:ext uri="{FF2B5EF4-FFF2-40B4-BE49-F238E27FC236}">
                  <a16:creationId xmlns:a16="http://schemas.microsoft.com/office/drawing/2014/main" id="{9BF3BCBC-89F1-CE1D-A463-F0D54214CCBE}"/>
                </a:ext>
              </a:extLst>
            </p:cNvPr>
            <p:cNvSpPr txBox="1"/>
            <p:nvPr/>
          </p:nvSpPr>
          <p:spPr>
            <a:xfrm>
              <a:off x="9908673" y="5309837"/>
              <a:ext cx="450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299" name="TextBox 12298">
                <a:extLst>
                  <a:ext uri="{FF2B5EF4-FFF2-40B4-BE49-F238E27FC236}">
                    <a16:creationId xmlns:a16="http://schemas.microsoft.com/office/drawing/2014/main" id="{67431DA3-B891-ED3B-D43E-268399F9196E}"/>
                  </a:ext>
                </a:extLst>
              </p:cNvPr>
              <p:cNvSpPr txBox="1"/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299" name="TextBox 12298">
                <a:extLst>
                  <a:ext uri="{FF2B5EF4-FFF2-40B4-BE49-F238E27FC236}">
                    <a16:creationId xmlns:a16="http://schemas.microsoft.com/office/drawing/2014/main" id="{67431DA3-B891-ED3B-D43E-268399F91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blipFill>
                <a:blip r:embed="rId9"/>
                <a:stretch>
                  <a:fillRect l="-20513" r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00" name="TextBox 12299">
                <a:extLst>
                  <a:ext uri="{FF2B5EF4-FFF2-40B4-BE49-F238E27FC236}">
                    <a16:creationId xmlns:a16="http://schemas.microsoft.com/office/drawing/2014/main" id="{DCCDD045-940A-6D56-8B7C-6ABC174B3FFE}"/>
                  </a:ext>
                </a:extLst>
              </p:cNvPr>
              <p:cNvSpPr txBox="1"/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300" name="TextBox 12299">
                <a:extLst>
                  <a:ext uri="{FF2B5EF4-FFF2-40B4-BE49-F238E27FC236}">
                    <a16:creationId xmlns:a16="http://schemas.microsoft.com/office/drawing/2014/main" id="{DCCDD045-940A-6D56-8B7C-6ABC174B3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blipFill>
                <a:blip r:embed="rId10"/>
                <a:stretch>
                  <a:fillRect l="-20513" r="-7692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58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070F-15DA-770E-C304-CA5853481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7361-049D-F17D-7D74-100DAA5C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Dilute Mixtures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89F22-27C5-C523-EDC5-ECD401B108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</p:spPr>
            <p:txBody>
              <a:bodyPr/>
              <a:lstStyle/>
              <a:p>
                <a:r>
                  <a:rPr lang="en-US" dirty="0"/>
                  <a:t>Take the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b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Osmotic pressure is defined as: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mix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89F22-27C5-C523-EDC5-ECD401B108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  <a:blipFill>
                <a:blip r:embed="rId3"/>
                <a:stretch>
                  <a:fillRect l="-800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447C95-829E-828A-BE72-E8AD403FFDBD}"/>
              </a:ext>
            </a:extLst>
          </p:cNvPr>
          <p:cNvCxnSpPr/>
          <p:nvPr/>
        </p:nvCxnSpPr>
        <p:spPr>
          <a:xfrm>
            <a:off x="10139680" y="3013235"/>
            <a:ext cx="0" cy="333248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08" name="Graphic 11307">
            <a:extLst>
              <a:ext uri="{FF2B5EF4-FFF2-40B4-BE49-F238E27FC236}">
                <a16:creationId xmlns:a16="http://schemas.microsoft.com/office/drawing/2014/main" id="{41D248BD-EB54-7EA2-0245-6F589C2E4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821" y="3994915"/>
            <a:ext cx="1847850" cy="2108111"/>
          </a:xfrm>
          <a:prstGeom prst="rect">
            <a:avLst/>
          </a:prstGeom>
        </p:spPr>
      </p:pic>
      <p:pic>
        <p:nvPicPr>
          <p:cNvPr id="12291" name="Picture 12290">
            <a:extLst>
              <a:ext uri="{FF2B5EF4-FFF2-40B4-BE49-F238E27FC236}">
                <a16:creationId xmlns:a16="http://schemas.microsoft.com/office/drawing/2014/main" id="{1BC84846-8B8A-AC09-EDC5-2F3D69B54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387" y="3294881"/>
            <a:ext cx="2412275" cy="457346"/>
          </a:xfrm>
          <a:prstGeom prst="rect">
            <a:avLst/>
          </a:prstGeom>
        </p:spPr>
      </p:pic>
      <p:pic>
        <p:nvPicPr>
          <p:cNvPr id="12292" name="Picture 12291">
            <a:extLst>
              <a:ext uri="{FF2B5EF4-FFF2-40B4-BE49-F238E27FC236}">
                <a16:creationId xmlns:a16="http://schemas.microsoft.com/office/drawing/2014/main" id="{77D3CBEE-3D56-28DE-7AD9-A5CA29E82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33430">
            <a:off x="9967867" y="3294881"/>
            <a:ext cx="2412275" cy="457346"/>
          </a:xfrm>
          <a:prstGeom prst="rect">
            <a:avLst/>
          </a:prstGeom>
        </p:spPr>
      </p:pic>
      <p:pic>
        <p:nvPicPr>
          <p:cNvPr id="12293" name="Picture 12292">
            <a:extLst>
              <a:ext uri="{FF2B5EF4-FFF2-40B4-BE49-F238E27FC236}">
                <a16:creationId xmlns:a16="http://schemas.microsoft.com/office/drawing/2014/main" id="{CFF133BC-B4BB-C7EB-B0BC-F24C0CBE9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100179">
            <a:off x="9846071" y="5161057"/>
            <a:ext cx="2412275" cy="457346"/>
          </a:xfrm>
          <a:prstGeom prst="rect">
            <a:avLst/>
          </a:prstGeom>
        </p:spPr>
      </p:pic>
      <p:cxnSp>
        <p:nvCxnSpPr>
          <p:cNvPr id="12295" name="Straight Arrow Connector 12294">
            <a:extLst>
              <a:ext uri="{FF2B5EF4-FFF2-40B4-BE49-F238E27FC236}">
                <a16:creationId xmlns:a16="http://schemas.microsoft.com/office/drawing/2014/main" id="{636B6194-CC9B-F049-3685-10F7C913EA17}"/>
              </a:ext>
            </a:extLst>
          </p:cNvPr>
          <p:cNvCxnSpPr>
            <a:stCxn id="12291" idx="3"/>
          </p:cNvCxnSpPr>
          <p:nvPr/>
        </p:nvCxnSpPr>
        <p:spPr>
          <a:xfrm>
            <a:off x="9301662" y="3523554"/>
            <a:ext cx="1531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98" name="Group 12297">
            <a:extLst>
              <a:ext uri="{FF2B5EF4-FFF2-40B4-BE49-F238E27FC236}">
                <a16:creationId xmlns:a16="http://schemas.microsoft.com/office/drawing/2014/main" id="{E7E89C57-6837-4786-BFD6-C8DA720F9C7E}"/>
              </a:ext>
            </a:extLst>
          </p:cNvPr>
          <p:cNvGrpSpPr/>
          <p:nvPr/>
        </p:nvGrpSpPr>
        <p:grpSpPr>
          <a:xfrm>
            <a:off x="9321540" y="5309837"/>
            <a:ext cx="1531990" cy="707886"/>
            <a:chOff x="9321540" y="5309837"/>
            <a:chExt cx="1531990" cy="707886"/>
          </a:xfrm>
        </p:grpSpPr>
        <p:cxnSp>
          <p:nvCxnSpPr>
            <p:cNvPr id="12296" name="Straight Arrow Connector 12295">
              <a:extLst>
                <a:ext uri="{FF2B5EF4-FFF2-40B4-BE49-F238E27FC236}">
                  <a16:creationId xmlns:a16="http://schemas.microsoft.com/office/drawing/2014/main" id="{954D4F26-6111-C215-C362-C8E9DAA44A94}"/>
                </a:ext>
              </a:extLst>
            </p:cNvPr>
            <p:cNvCxnSpPr/>
            <p:nvPr/>
          </p:nvCxnSpPr>
          <p:spPr>
            <a:xfrm>
              <a:off x="9321540" y="5663780"/>
              <a:ext cx="15319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Box 12296">
              <a:extLst>
                <a:ext uri="{FF2B5EF4-FFF2-40B4-BE49-F238E27FC236}">
                  <a16:creationId xmlns:a16="http://schemas.microsoft.com/office/drawing/2014/main" id="{6B998051-C3B0-8C92-CE1F-9F9A7703C0F9}"/>
                </a:ext>
              </a:extLst>
            </p:cNvPr>
            <p:cNvSpPr txBox="1"/>
            <p:nvPr/>
          </p:nvSpPr>
          <p:spPr>
            <a:xfrm>
              <a:off x="9908673" y="5309837"/>
              <a:ext cx="450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299" name="TextBox 12298">
                <a:extLst>
                  <a:ext uri="{FF2B5EF4-FFF2-40B4-BE49-F238E27FC236}">
                    <a16:creationId xmlns:a16="http://schemas.microsoft.com/office/drawing/2014/main" id="{2749D095-A1D1-E2A3-441E-45BA185F5C55}"/>
                  </a:ext>
                </a:extLst>
              </p:cNvPr>
              <p:cNvSpPr txBox="1"/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299" name="TextBox 12298">
                <a:extLst>
                  <a:ext uri="{FF2B5EF4-FFF2-40B4-BE49-F238E27FC236}">
                    <a16:creationId xmlns:a16="http://schemas.microsoft.com/office/drawing/2014/main" id="{2749D095-A1D1-E2A3-441E-45BA185F5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blipFill>
                <a:blip r:embed="rId9"/>
                <a:stretch>
                  <a:fillRect l="-20513" r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00" name="TextBox 12299">
                <a:extLst>
                  <a:ext uri="{FF2B5EF4-FFF2-40B4-BE49-F238E27FC236}">
                    <a16:creationId xmlns:a16="http://schemas.microsoft.com/office/drawing/2014/main" id="{B6A47F6F-F4BC-3CE5-42E2-919BB7DD4C83}"/>
                  </a:ext>
                </a:extLst>
              </p:cNvPr>
              <p:cNvSpPr txBox="1"/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300" name="TextBox 12299">
                <a:extLst>
                  <a:ext uri="{FF2B5EF4-FFF2-40B4-BE49-F238E27FC236}">
                    <a16:creationId xmlns:a16="http://schemas.microsoft.com/office/drawing/2014/main" id="{B6A47F6F-F4BC-3CE5-42E2-919BB7DD4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blipFill>
                <a:blip r:embed="rId10"/>
                <a:stretch>
                  <a:fillRect l="-20513" r="-7692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8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27D3F-56FA-22F4-7922-F23A5C0E8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E21F-E96F-F542-79B4-8AD8FBE6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Dilute Mixtures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299132-43D4-B73D-EFD7-37227D02C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</p:spPr>
            <p:txBody>
              <a:bodyPr/>
              <a:lstStyle/>
              <a:p>
                <a:r>
                  <a:rPr lang="en-US" dirty="0"/>
                  <a:t>Take the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b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Osmotic pressure is defined as: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mix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299132-43D4-B73D-EFD7-37227D02C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  <a:blipFill>
                <a:blip r:embed="rId3"/>
                <a:stretch>
                  <a:fillRect l="-800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814B56-2A94-A3B6-09A3-F36D7703CECB}"/>
              </a:ext>
            </a:extLst>
          </p:cNvPr>
          <p:cNvCxnSpPr/>
          <p:nvPr/>
        </p:nvCxnSpPr>
        <p:spPr>
          <a:xfrm>
            <a:off x="10139680" y="3013235"/>
            <a:ext cx="0" cy="333248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08" name="Graphic 11307">
            <a:extLst>
              <a:ext uri="{FF2B5EF4-FFF2-40B4-BE49-F238E27FC236}">
                <a16:creationId xmlns:a16="http://schemas.microsoft.com/office/drawing/2014/main" id="{6A242AE5-D121-CE7C-6F52-42192763E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821" y="3994915"/>
            <a:ext cx="1847850" cy="2108111"/>
          </a:xfrm>
          <a:prstGeom prst="rect">
            <a:avLst/>
          </a:prstGeom>
        </p:spPr>
      </p:pic>
      <p:pic>
        <p:nvPicPr>
          <p:cNvPr id="12291" name="Picture 12290">
            <a:extLst>
              <a:ext uri="{FF2B5EF4-FFF2-40B4-BE49-F238E27FC236}">
                <a16:creationId xmlns:a16="http://schemas.microsoft.com/office/drawing/2014/main" id="{37FB49BA-B95A-0791-1B29-8E5AEE94E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387" y="3294881"/>
            <a:ext cx="2412275" cy="457346"/>
          </a:xfrm>
          <a:prstGeom prst="rect">
            <a:avLst/>
          </a:prstGeom>
        </p:spPr>
      </p:pic>
      <p:pic>
        <p:nvPicPr>
          <p:cNvPr id="12292" name="Picture 12291">
            <a:extLst>
              <a:ext uri="{FF2B5EF4-FFF2-40B4-BE49-F238E27FC236}">
                <a16:creationId xmlns:a16="http://schemas.microsoft.com/office/drawing/2014/main" id="{97F9A5D3-470C-8E39-4661-9CB5388121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33430">
            <a:off x="9967867" y="3294881"/>
            <a:ext cx="2412275" cy="457346"/>
          </a:xfrm>
          <a:prstGeom prst="rect">
            <a:avLst/>
          </a:prstGeom>
        </p:spPr>
      </p:pic>
      <p:pic>
        <p:nvPicPr>
          <p:cNvPr id="12293" name="Picture 12292">
            <a:extLst>
              <a:ext uri="{FF2B5EF4-FFF2-40B4-BE49-F238E27FC236}">
                <a16:creationId xmlns:a16="http://schemas.microsoft.com/office/drawing/2014/main" id="{7CDFD848-AE7A-03C9-27F4-1299A72D0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100179">
            <a:off x="9846071" y="5161057"/>
            <a:ext cx="2412275" cy="457346"/>
          </a:xfrm>
          <a:prstGeom prst="rect">
            <a:avLst/>
          </a:prstGeom>
        </p:spPr>
      </p:pic>
      <p:cxnSp>
        <p:nvCxnSpPr>
          <p:cNvPr id="12295" name="Straight Arrow Connector 12294">
            <a:extLst>
              <a:ext uri="{FF2B5EF4-FFF2-40B4-BE49-F238E27FC236}">
                <a16:creationId xmlns:a16="http://schemas.microsoft.com/office/drawing/2014/main" id="{BB9CF2A0-434B-DF75-9358-5E81C06C8E93}"/>
              </a:ext>
            </a:extLst>
          </p:cNvPr>
          <p:cNvCxnSpPr>
            <a:stCxn id="12291" idx="3"/>
          </p:cNvCxnSpPr>
          <p:nvPr/>
        </p:nvCxnSpPr>
        <p:spPr>
          <a:xfrm>
            <a:off x="9301662" y="3523554"/>
            <a:ext cx="1531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98" name="Group 12297">
            <a:extLst>
              <a:ext uri="{FF2B5EF4-FFF2-40B4-BE49-F238E27FC236}">
                <a16:creationId xmlns:a16="http://schemas.microsoft.com/office/drawing/2014/main" id="{BC300136-0AF3-D441-FEA6-066B82BCF5EA}"/>
              </a:ext>
            </a:extLst>
          </p:cNvPr>
          <p:cNvGrpSpPr/>
          <p:nvPr/>
        </p:nvGrpSpPr>
        <p:grpSpPr>
          <a:xfrm>
            <a:off x="9321540" y="5309837"/>
            <a:ext cx="1531990" cy="707886"/>
            <a:chOff x="9321540" y="5309837"/>
            <a:chExt cx="1531990" cy="707886"/>
          </a:xfrm>
        </p:grpSpPr>
        <p:cxnSp>
          <p:nvCxnSpPr>
            <p:cNvPr id="12296" name="Straight Arrow Connector 12295">
              <a:extLst>
                <a:ext uri="{FF2B5EF4-FFF2-40B4-BE49-F238E27FC236}">
                  <a16:creationId xmlns:a16="http://schemas.microsoft.com/office/drawing/2014/main" id="{A4C7759C-99FB-967D-F300-85346EDD3FB1}"/>
                </a:ext>
              </a:extLst>
            </p:cNvPr>
            <p:cNvCxnSpPr/>
            <p:nvPr/>
          </p:nvCxnSpPr>
          <p:spPr>
            <a:xfrm>
              <a:off x="9321540" y="5663780"/>
              <a:ext cx="15319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Box 12296">
              <a:extLst>
                <a:ext uri="{FF2B5EF4-FFF2-40B4-BE49-F238E27FC236}">
                  <a16:creationId xmlns:a16="http://schemas.microsoft.com/office/drawing/2014/main" id="{2AC5D1B9-F391-62A0-75AF-89003E74C939}"/>
                </a:ext>
              </a:extLst>
            </p:cNvPr>
            <p:cNvSpPr txBox="1"/>
            <p:nvPr/>
          </p:nvSpPr>
          <p:spPr>
            <a:xfrm>
              <a:off x="9908673" y="5309837"/>
              <a:ext cx="450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299" name="TextBox 12298">
                <a:extLst>
                  <a:ext uri="{FF2B5EF4-FFF2-40B4-BE49-F238E27FC236}">
                    <a16:creationId xmlns:a16="http://schemas.microsoft.com/office/drawing/2014/main" id="{5F288F97-1956-1E6B-B076-2016BBDE0C2B}"/>
                  </a:ext>
                </a:extLst>
              </p:cNvPr>
              <p:cNvSpPr txBox="1"/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299" name="TextBox 12298">
                <a:extLst>
                  <a:ext uri="{FF2B5EF4-FFF2-40B4-BE49-F238E27FC236}">
                    <a16:creationId xmlns:a16="http://schemas.microsoft.com/office/drawing/2014/main" id="{5F288F97-1956-1E6B-B076-2016BBDE0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blipFill>
                <a:blip r:embed="rId9"/>
                <a:stretch>
                  <a:fillRect l="-20513" r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00" name="TextBox 12299">
                <a:extLst>
                  <a:ext uri="{FF2B5EF4-FFF2-40B4-BE49-F238E27FC236}">
                    <a16:creationId xmlns:a16="http://schemas.microsoft.com/office/drawing/2014/main" id="{48C5A7E7-2525-7620-0840-9F1E613FA78E}"/>
                  </a:ext>
                </a:extLst>
              </p:cNvPr>
              <p:cNvSpPr txBox="1"/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300" name="TextBox 12299">
                <a:extLst>
                  <a:ext uri="{FF2B5EF4-FFF2-40B4-BE49-F238E27FC236}">
                    <a16:creationId xmlns:a16="http://schemas.microsoft.com/office/drawing/2014/main" id="{48C5A7E7-2525-7620-0840-9F1E613F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blipFill>
                <a:blip r:embed="rId10"/>
                <a:stretch>
                  <a:fillRect l="-20513" r="-7692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587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FC03-FB18-7B3F-6C7D-5C58764F5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71A-37A0-351D-B5C0-B12072C4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Dilute Mixtures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B229D-D99F-FA2F-A19D-967C30B059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9497787" cy="54484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Take the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b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Osmotic pressure is defined as: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mix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Giving:</a:t>
                </a:r>
              </a:p>
              <a:p>
                <a:pPr lvl="1"/>
                <a:r>
                  <a:rPr lang="en-US" dirty="0"/>
                  <a:t>The excluded volume: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Three-body interaction: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B229D-D99F-FA2F-A19D-967C30B05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9497787" cy="5448451"/>
              </a:xfrm>
              <a:blipFill>
                <a:blip r:embed="rId3"/>
                <a:stretch>
                  <a:fillRect l="-800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D090A3-C41F-8773-8BEA-C6C5B2AEE1FA}"/>
              </a:ext>
            </a:extLst>
          </p:cNvPr>
          <p:cNvCxnSpPr/>
          <p:nvPr/>
        </p:nvCxnSpPr>
        <p:spPr>
          <a:xfrm>
            <a:off x="10139680" y="3013235"/>
            <a:ext cx="0" cy="333248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08" name="Graphic 11307">
            <a:extLst>
              <a:ext uri="{FF2B5EF4-FFF2-40B4-BE49-F238E27FC236}">
                <a16:creationId xmlns:a16="http://schemas.microsoft.com/office/drawing/2014/main" id="{282FC2DD-4E79-19FA-F06D-A37FF4A80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821" y="3994915"/>
            <a:ext cx="1847850" cy="2108111"/>
          </a:xfrm>
          <a:prstGeom prst="rect">
            <a:avLst/>
          </a:prstGeom>
        </p:spPr>
      </p:pic>
      <p:pic>
        <p:nvPicPr>
          <p:cNvPr id="12291" name="Picture 12290">
            <a:extLst>
              <a:ext uri="{FF2B5EF4-FFF2-40B4-BE49-F238E27FC236}">
                <a16:creationId xmlns:a16="http://schemas.microsoft.com/office/drawing/2014/main" id="{C25EC9D6-1D6C-067A-E3BA-056F79B52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387" y="3294881"/>
            <a:ext cx="2412275" cy="457346"/>
          </a:xfrm>
          <a:prstGeom prst="rect">
            <a:avLst/>
          </a:prstGeom>
        </p:spPr>
      </p:pic>
      <p:pic>
        <p:nvPicPr>
          <p:cNvPr id="12292" name="Picture 12291">
            <a:extLst>
              <a:ext uri="{FF2B5EF4-FFF2-40B4-BE49-F238E27FC236}">
                <a16:creationId xmlns:a16="http://schemas.microsoft.com/office/drawing/2014/main" id="{03A6C72B-3893-5FE6-DD6B-4AED5454D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33430">
            <a:off x="9967867" y="3294881"/>
            <a:ext cx="2412275" cy="457346"/>
          </a:xfrm>
          <a:prstGeom prst="rect">
            <a:avLst/>
          </a:prstGeom>
        </p:spPr>
      </p:pic>
      <p:pic>
        <p:nvPicPr>
          <p:cNvPr id="12293" name="Picture 12292">
            <a:extLst>
              <a:ext uri="{FF2B5EF4-FFF2-40B4-BE49-F238E27FC236}">
                <a16:creationId xmlns:a16="http://schemas.microsoft.com/office/drawing/2014/main" id="{B2ECFC4C-7978-26A7-1FBC-FBAC83FD7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100179">
            <a:off x="9846071" y="5161057"/>
            <a:ext cx="2412275" cy="457346"/>
          </a:xfrm>
          <a:prstGeom prst="rect">
            <a:avLst/>
          </a:prstGeom>
        </p:spPr>
      </p:pic>
      <p:cxnSp>
        <p:nvCxnSpPr>
          <p:cNvPr id="12295" name="Straight Arrow Connector 12294">
            <a:extLst>
              <a:ext uri="{FF2B5EF4-FFF2-40B4-BE49-F238E27FC236}">
                <a16:creationId xmlns:a16="http://schemas.microsoft.com/office/drawing/2014/main" id="{77F700B5-60C5-11C8-99D9-E153E61498CE}"/>
              </a:ext>
            </a:extLst>
          </p:cNvPr>
          <p:cNvCxnSpPr>
            <a:stCxn id="12291" idx="3"/>
          </p:cNvCxnSpPr>
          <p:nvPr/>
        </p:nvCxnSpPr>
        <p:spPr>
          <a:xfrm>
            <a:off x="9301662" y="3523554"/>
            <a:ext cx="1531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98" name="Group 12297">
            <a:extLst>
              <a:ext uri="{FF2B5EF4-FFF2-40B4-BE49-F238E27FC236}">
                <a16:creationId xmlns:a16="http://schemas.microsoft.com/office/drawing/2014/main" id="{CF910DAE-2B5E-9F64-5405-F4AC86BDE591}"/>
              </a:ext>
            </a:extLst>
          </p:cNvPr>
          <p:cNvGrpSpPr/>
          <p:nvPr/>
        </p:nvGrpSpPr>
        <p:grpSpPr>
          <a:xfrm>
            <a:off x="9321540" y="5309837"/>
            <a:ext cx="1531990" cy="707886"/>
            <a:chOff x="9321540" y="5309837"/>
            <a:chExt cx="1531990" cy="707886"/>
          </a:xfrm>
        </p:grpSpPr>
        <p:cxnSp>
          <p:nvCxnSpPr>
            <p:cNvPr id="12296" name="Straight Arrow Connector 12295">
              <a:extLst>
                <a:ext uri="{FF2B5EF4-FFF2-40B4-BE49-F238E27FC236}">
                  <a16:creationId xmlns:a16="http://schemas.microsoft.com/office/drawing/2014/main" id="{784B704E-21AA-8F2F-CE19-A5A2768EF292}"/>
                </a:ext>
              </a:extLst>
            </p:cNvPr>
            <p:cNvCxnSpPr/>
            <p:nvPr/>
          </p:nvCxnSpPr>
          <p:spPr>
            <a:xfrm>
              <a:off x="9321540" y="5663780"/>
              <a:ext cx="15319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Box 12296">
              <a:extLst>
                <a:ext uri="{FF2B5EF4-FFF2-40B4-BE49-F238E27FC236}">
                  <a16:creationId xmlns:a16="http://schemas.microsoft.com/office/drawing/2014/main" id="{DA088F12-3E60-92A1-A5A2-D866C3D09038}"/>
                </a:ext>
              </a:extLst>
            </p:cNvPr>
            <p:cNvSpPr txBox="1"/>
            <p:nvPr/>
          </p:nvSpPr>
          <p:spPr>
            <a:xfrm>
              <a:off x="9908673" y="5309837"/>
              <a:ext cx="450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299" name="TextBox 12298">
                <a:extLst>
                  <a:ext uri="{FF2B5EF4-FFF2-40B4-BE49-F238E27FC236}">
                    <a16:creationId xmlns:a16="http://schemas.microsoft.com/office/drawing/2014/main" id="{F7029C1F-9934-8D00-7AD9-D496596CF280}"/>
                  </a:ext>
                </a:extLst>
              </p:cNvPr>
              <p:cNvSpPr txBox="1"/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299" name="TextBox 12298">
                <a:extLst>
                  <a:ext uri="{FF2B5EF4-FFF2-40B4-BE49-F238E27FC236}">
                    <a16:creationId xmlns:a16="http://schemas.microsoft.com/office/drawing/2014/main" id="{F7029C1F-9934-8D00-7AD9-D496596CF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blipFill>
                <a:blip r:embed="rId9"/>
                <a:stretch>
                  <a:fillRect l="-20513" r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00" name="TextBox 12299">
                <a:extLst>
                  <a:ext uri="{FF2B5EF4-FFF2-40B4-BE49-F238E27FC236}">
                    <a16:creationId xmlns:a16="http://schemas.microsoft.com/office/drawing/2014/main" id="{42513FBF-8F71-0155-F804-13ECD5435FCF}"/>
                  </a:ext>
                </a:extLst>
              </p:cNvPr>
              <p:cNvSpPr txBox="1"/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300" name="TextBox 12299">
                <a:extLst>
                  <a:ext uri="{FF2B5EF4-FFF2-40B4-BE49-F238E27FC236}">
                    <a16:creationId xmlns:a16="http://schemas.microsoft.com/office/drawing/2014/main" id="{42513FBF-8F71-0155-F804-13ECD5435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blipFill>
                <a:blip r:embed="rId10"/>
                <a:stretch>
                  <a:fillRect l="-20513" r="-7692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12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2028D-CED9-0772-0A3F-21517FFD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F01E-7245-1129-5616-EF909082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Dilute Mixtures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3B4F0-ADE8-6604-9FAB-289F55A451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6941235" cy="54484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polymer solution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):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Interpretation:</a:t>
                </a:r>
              </a:p>
              <a:p>
                <a:pPr lvl="1"/>
                <a:r>
                  <a:rPr lang="en-US" dirty="0"/>
                  <a:t>For very low compositions (</a:t>
                </a:r>
                <a:r>
                  <a:rPr lang="en-US" dirty="0" err="1"/>
                  <a:t>van’t</a:t>
                </a:r>
                <a:r>
                  <a:rPr lang="en-US" dirty="0"/>
                  <a:t> Hoff’s law):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𝑘𝑇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Each chain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will contribute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energetic and entropic contributions perfectly cancel, leading to ideal chain </a:t>
                </a:r>
                <a:r>
                  <a:rPr lang="en-US" dirty="0" err="1"/>
                  <a:t>behaviour</a:t>
                </a:r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increases due to </a:t>
                </a:r>
                <a:r>
                  <a:rPr lang="en-US" dirty="0" err="1"/>
                  <a:t>favourable</a:t>
                </a:r>
                <a:r>
                  <a:rPr lang="en-US" dirty="0"/>
                  <a:t> interactions between solvent and chain (good solvent).</a:t>
                </a:r>
              </a:p>
              <a:p>
                <a:pPr lvl="1"/>
                <a:r>
                  <a:rPr lang="en-US" dirty="0"/>
                  <a:t>Gives an experimental method to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3B4F0-ADE8-6604-9FAB-289F55A451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6941235" cy="5448451"/>
              </a:xfrm>
              <a:blipFill>
                <a:blip r:embed="rId3"/>
                <a:stretch>
                  <a:fillRect l="-1095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44167C-63CC-7157-DE69-9B7C2B959115}"/>
              </a:ext>
            </a:extLst>
          </p:cNvPr>
          <p:cNvCxnSpPr/>
          <p:nvPr/>
        </p:nvCxnSpPr>
        <p:spPr>
          <a:xfrm>
            <a:off x="10139680" y="3013235"/>
            <a:ext cx="0" cy="333248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9F0A4901-05F9-FFE8-8620-A169762AA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821" y="3994915"/>
            <a:ext cx="1847850" cy="210811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0A05F3-9D1F-F45F-01AC-706AB0E99047}"/>
              </a:ext>
            </a:extLst>
          </p:cNvPr>
          <p:cNvCxnSpPr>
            <a:cxnSpLocks/>
          </p:cNvCxnSpPr>
          <p:nvPr/>
        </p:nvCxnSpPr>
        <p:spPr>
          <a:xfrm>
            <a:off x="9301662" y="3523554"/>
            <a:ext cx="1531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45406C-ACED-8891-3BD2-AC353FCE5DB6}"/>
              </a:ext>
            </a:extLst>
          </p:cNvPr>
          <p:cNvGrpSpPr/>
          <p:nvPr/>
        </p:nvGrpSpPr>
        <p:grpSpPr>
          <a:xfrm>
            <a:off x="9321540" y="5309837"/>
            <a:ext cx="1531990" cy="707886"/>
            <a:chOff x="9321540" y="5309837"/>
            <a:chExt cx="1531990" cy="70788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A46009E-52D7-19D7-A4BC-89C0F79E5E12}"/>
                </a:ext>
              </a:extLst>
            </p:cNvPr>
            <p:cNvCxnSpPr/>
            <p:nvPr/>
          </p:nvCxnSpPr>
          <p:spPr>
            <a:xfrm>
              <a:off x="9321540" y="5663780"/>
              <a:ext cx="15319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A36685-A4D6-B3E9-0A39-FE315CC46688}"/>
                </a:ext>
              </a:extLst>
            </p:cNvPr>
            <p:cNvSpPr txBox="1"/>
            <p:nvPr/>
          </p:nvSpPr>
          <p:spPr>
            <a:xfrm>
              <a:off x="9908673" y="5309837"/>
              <a:ext cx="450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5AB3DA-338D-AD70-A98F-6B8F3C683DF7}"/>
                  </a:ext>
                </a:extLst>
              </p:cNvPr>
              <p:cNvSpPr txBox="1"/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5AB3DA-338D-AD70-A98F-6B8F3C683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379" y="6313661"/>
                <a:ext cx="489878" cy="492443"/>
              </a:xfrm>
              <a:prstGeom prst="rect">
                <a:avLst/>
              </a:prstGeom>
              <a:blipFill>
                <a:blip r:embed="rId6"/>
                <a:stretch>
                  <a:fillRect l="-20513" r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EE1676-F781-9E6B-9A1D-110A72826B71}"/>
                  </a:ext>
                </a:extLst>
              </p:cNvPr>
              <p:cNvSpPr txBox="1"/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EE1676-F781-9E6B-9A1D-110A72826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497" y="6319077"/>
                <a:ext cx="499367" cy="492443"/>
              </a:xfrm>
              <a:prstGeom prst="rect">
                <a:avLst/>
              </a:prstGeom>
              <a:blipFill>
                <a:blip r:embed="rId7"/>
                <a:stretch>
                  <a:fillRect l="-20513" r="-7692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3D5E3A2-3019-95EB-B282-323E494D9CC5}"/>
              </a:ext>
            </a:extLst>
          </p:cNvPr>
          <p:cNvSpPr>
            <a:spLocks noChangeAspect="1"/>
          </p:cNvSpPr>
          <p:nvPr/>
        </p:nvSpPr>
        <p:spPr>
          <a:xfrm>
            <a:off x="8944746" y="3386394"/>
            <a:ext cx="274320" cy="274320"/>
          </a:xfrm>
          <a:prstGeom prst="ellipse">
            <a:avLst/>
          </a:prstGeom>
          <a:solidFill>
            <a:srgbClr val="3E5F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BC92E4-6558-F3A5-7AC8-C3FB7EC3B0C6}"/>
              </a:ext>
            </a:extLst>
          </p:cNvPr>
          <p:cNvSpPr>
            <a:spLocks noChangeAspect="1"/>
          </p:cNvSpPr>
          <p:nvPr/>
        </p:nvSpPr>
        <p:spPr>
          <a:xfrm>
            <a:off x="10980836" y="3389508"/>
            <a:ext cx="274320" cy="274320"/>
          </a:xfrm>
          <a:prstGeom prst="ellipse">
            <a:avLst/>
          </a:prstGeom>
          <a:solidFill>
            <a:srgbClr val="3E5F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825450-36E3-C3E9-CA49-759F424525E5}"/>
              </a:ext>
            </a:extLst>
          </p:cNvPr>
          <p:cNvSpPr>
            <a:spLocks noChangeAspect="1"/>
          </p:cNvSpPr>
          <p:nvPr/>
        </p:nvSpPr>
        <p:spPr>
          <a:xfrm>
            <a:off x="11255156" y="4510515"/>
            <a:ext cx="274320" cy="274320"/>
          </a:xfrm>
          <a:prstGeom prst="ellipse">
            <a:avLst/>
          </a:prstGeom>
          <a:solidFill>
            <a:srgbClr val="3E5F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AA85FE1-CEE9-76AA-8F77-2EA45DAD0714}"/>
              </a:ext>
            </a:extLst>
          </p:cNvPr>
          <p:cNvSpPr>
            <a:spLocks noChangeAspect="1"/>
          </p:cNvSpPr>
          <p:nvPr/>
        </p:nvSpPr>
        <p:spPr>
          <a:xfrm>
            <a:off x="9258512" y="4182187"/>
            <a:ext cx="274320" cy="274320"/>
          </a:xfrm>
          <a:prstGeom prst="ellipse">
            <a:avLst/>
          </a:prstGeom>
          <a:solidFill>
            <a:srgbClr val="3E5F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A08D41-5782-018E-8707-D2547E4F1BA9}"/>
              </a:ext>
            </a:extLst>
          </p:cNvPr>
          <p:cNvSpPr>
            <a:spLocks noChangeAspect="1"/>
          </p:cNvSpPr>
          <p:nvPr/>
        </p:nvSpPr>
        <p:spPr>
          <a:xfrm>
            <a:off x="7950610" y="3348376"/>
            <a:ext cx="274320" cy="274320"/>
          </a:xfrm>
          <a:prstGeom prst="ellipse">
            <a:avLst/>
          </a:prstGeom>
          <a:solidFill>
            <a:srgbClr val="3E5F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1E1AF7-8171-269B-9C2D-D3AC0BBD7E6C}"/>
              </a:ext>
            </a:extLst>
          </p:cNvPr>
          <p:cNvSpPr>
            <a:spLocks noChangeAspect="1"/>
          </p:cNvSpPr>
          <p:nvPr/>
        </p:nvSpPr>
        <p:spPr>
          <a:xfrm>
            <a:off x="11086142" y="5681408"/>
            <a:ext cx="274320" cy="274320"/>
          </a:xfrm>
          <a:prstGeom prst="ellipse">
            <a:avLst/>
          </a:prstGeom>
          <a:solidFill>
            <a:srgbClr val="3E5F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2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7F17B-5BE7-6D1E-333E-720442C3D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5D1E9-7EFF-D428-1B94-414FF9FAD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Semi-Dilute 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C71430-9B63-8639-A3C0-0E56BCB3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6941235" cy="54484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polymer solution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):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 a good solvent, with increasing concentration, the second term will dominate: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𝑘𝑇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Osmotic pressure is independent of molar mass ✔️</a:t>
                </a:r>
              </a:p>
              <a:p>
                <a:pPr lvl="1"/>
                <a:r>
                  <a:rPr lang="en-US" dirty="0"/>
                  <a:t>This mean-field theory predicts that the semi-dilute regime is reached when: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which is a very low concentration…</a:t>
                </a:r>
              </a:p>
              <a:p>
                <a:pPr lvl="1"/>
                <a:r>
                  <a:rPr lang="en-US" dirty="0"/>
                  <a:t>It also gets the scaling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wrong…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C71430-9B63-8639-A3C0-0E56BCB3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6941235" cy="5448451"/>
              </a:xfrm>
              <a:blipFill>
                <a:blip r:embed="rId3"/>
                <a:stretch>
                  <a:fillRect l="-1095" t="-1395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020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F8181-F6D5-BBA3-4C5C-EFC2AE58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332-9919-9D74-4407-F5042DEC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Semi-Dilute 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217948-0E66-D6AE-C851-03194202F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7146563" cy="54484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polymer solution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):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primary mistake that Flory–Huggins makes is assuming a uniform distribution of monomers in solution </a:t>
                </a:r>
              </a:p>
              <a:p>
                <a:pPr lvl="1"/>
                <a:r>
                  <a:rPr lang="en-US" dirty="0"/>
                  <a:t>Ignores correlations between monomers</a:t>
                </a:r>
              </a:p>
              <a:p>
                <a:r>
                  <a:rPr lang="en-US" dirty="0"/>
                  <a:t>At what concentration does the excluded volume matter?</a:t>
                </a:r>
              </a:p>
              <a:p>
                <a:pPr lvl="1"/>
                <a:r>
                  <a:rPr lang="en-US" dirty="0"/>
                  <a:t>We know for a single chain with excluded volume in a good solvent: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≈0.588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Chains will begin to overlap when: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𝑛𝑁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217948-0E66-D6AE-C851-03194202F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7146563" cy="5448451"/>
              </a:xfrm>
              <a:blipFill>
                <a:blip r:embed="rId3"/>
                <a:stretch>
                  <a:fillRect l="-1064" t="-1395" r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B7C8BAC-D426-E08A-86A5-0B315D025CFF}"/>
              </a:ext>
            </a:extLst>
          </p:cNvPr>
          <p:cNvGrpSpPr/>
          <p:nvPr/>
        </p:nvGrpSpPr>
        <p:grpSpPr>
          <a:xfrm>
            <a:off x="8004517" y="3151161"/>
            <a:ext cx="3840480" cy="3305908"/>
            <a:chOff x="5690731" y="3321312"/>
            <a:chExt cx="3840480" cy="330590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CF26F9-4EAE-1817-A2F2-3D8BBC3BF68F}"/>
                </a:ext>
              </a:extLst>
            </p:cNvPr>
            <p:cNvSpPr/>
            <p:nvPr/>
          </p:nvSpPr>
          <p:spPr>
            <a:xfrm>
              <a:off x="5690731" y="3321312"/>
              <a:ext cx="3840480" cy="3305908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A4C874-5F0D-5444-EAAF-BFEB0EB1F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033" y="4672986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8332A6-8741-E628-BE1F-5F1134A920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6433" y="5383325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A3DCEC7-920A-35CE-4B55-A9D74C4B69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6940" y="5535725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DABC6A-DE21-ED68-2BE5-3F1D697EE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09340" y="6075582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892A98B-56DF-0E6A-7984-BF09812105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74663" y="6227982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84261F-E6D1-8773-31AC-01043621B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7063" y="4815052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ECA90F-C8AF-3CB5-C991-26AC1377B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6921" y="5370408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48C13E3-22D2-8DA1-B24E-9C21E6411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33343" y="4189952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A7EBB2E-E772-D9B3-B1EE-03555FE560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6325" y="4063382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3D3280C-DA72-A00A-F21B-468D1F3605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9822" y="4122792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F0CC66-539D-2D97-82C8-778F390BA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7788" y="4647151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CCCB0-8F9E-5C9B-32A0-49A8289B8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0188" y="5047524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9A273D0-9226-C430-1D71-DFFE6DD23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0695" y="5199924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C822E66-3131-4EF6-388E-64F98E4CE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3095" y="4453421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CFFD0-D0B7-0188-B637-D3B2C4F6D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45495" y="5737198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3E40C75-02ED-CF1E-2DD5-AC8A9840FA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4972" y="6060079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9EC24C-250E-9DED-CFF0-4AAA11799E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7372" y="3949726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4CBEDCB-7DF0-ED07-F4CF-1B1932BD52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08226" y="4040133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AE338D-1361-AA50-B435-F21919FE49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5058" y="3727584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17896C5-3C04-F153-D77D-01051DF85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344" y="3786994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1C2B472-657F-50F8-7E09-6F9C5D2ACF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3744" y="6047164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43D6449-1457-FDE2-C308-6E7F8A0CB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25215" y="5858601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C3F84A-8816-2384-143A-990C88A8C8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4908" y="3544704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E3426EC-6E26-B596-30CF-CDCF38843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4560" y="5185534"/>
              <a:ext cx="182880" cy="182880"/>
            </a:xfrm>
            <a:prstGeom prst="ellipse">
              <a:avLst/>
            </a:prstGeom>
            <a:solidFill>
              <a:srgbClr val="3E5F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EA4F41-951B-05C8-744B-AA410484AB88}"/>
              </a:ext>
            </a:extLst>
          </p:cNvPr>
          <p:cNvGrpSpPr/>
          <p:nvPr/>
        </p:nvGrpSpPr>
        <p:grpSpPr>
          <a:xfrm>
            <a:off x="7909576" y="2844104"/>
            <a:ext cx="3973210" cy="3967353"/>
            <a:chOff x="7919453" y="2848100"/>
            <a:chExt cx="3973210" cy="39673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FD4C6B-9215-F4E2-AFD1-E24ADAAF52C0}"/>
                </a:ext>
              </a:extLst>
            </p:cNvPr>
            <p:cNvSpPr/>
            <p:nvPr/>
          </p:nvSpPr>
          <p:spPr>
            <a:xfrm>
              <a:off x="8004517" y="3151163"/>
              <a:ext cx="3840480" cy="3305908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D0CB8E-8C9C-E821-756B-CA9A68978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60612">
              <a:off x="7919453" y="3786988"/>
              <a:ext cx="3967353" cy="7521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F9AAB7-FFD3-0143-9CDC-D09E91DE3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646591">
              <a:off x="8367276" y="4455689"/>
              <a:ext cx="3967353" cy="7521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869E70-DF2B-233B-4201-B8DD5C5EC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786179">
              <a:off x="7925310" y="5127721"/>
              <a:ext cx="3967353" cy="7521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3F057F-6273-5897-D84D-67FA97C5E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974"/>
            <a:stretch/>
          </p:blipFill>
          <p:spPr>
            <a:xfrm rot="6667350">
              <a:off x="7128698" y="4390632"/>
              <a:ext cx="3333625" cy="75217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F812A0C-687C-F6D0-C053-BDDDD8077030}"/>
              </a:ext>
            </a:extLst>
          </p:cNvPr>
          <p:cNvGrpSpPr/>
          <p:nvPr/>
        </p:nvGrpSpPr>
        <p:grpSpPr>
          <a:xfrm>
            <a:off x="7991711" y="3095910"/>
            <a:ext cx="3840480" cy="3357164"/>
            <a:chOff x="8004517" y="3099907"/>
            <a:chExt cx="3840480" cy="33571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10765B8-A599-D0A7-51ED-88FE0BA6CA7C}"/>
                </a:ext>
              </a:extLst>
            </p:cNvPr>
            <p:cNvSpPr/>
            <p:nvPr/>
          </p:nvSpPr>
          <p:spPr>
            <a:xfrm>
              <a:off x="8004517" y="3151163"/>
              <a:ext cx="3840480" cy="3305908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2248C47-DACD-6680-F62F-968BE8EC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5974"/>
            <a:stretch/>
          </p:blipFill>
          <p:spPr>
            <a:xfrm rot="6667350">
              <a:off x="6942955" y="4390632"/>
              <a:ext cx="3333625" cy="752175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E8B6C5-4DCF-DF6F-BBA8-B0FB5543092C}"/>
              </a:ext>
            </a:extLst>
          </p:cNvPr>
          <p:cNvGrpSpPr/>
          <p:nvPr/>
        </p:nvGrpSpPr>
        <p:grpSpPr>
          <a:xfrm>
            <a:off x="7140112" y="3131157"/>
            <a:ext cx="3291840" cy="3291840"/>
            <a:chOff x="7140112" y="3131157"/>
            <a:chExt cx="3291840" cy="329184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8D51BA8-3D3F-EC13-B876-C4711449A8F8}"/>
                </a:ext>
              </a:extLst>
            </p:cNvPr>
            <p:cNvSpPr/>
            <p:nvPr/>
          </p:nvSpPr>
          <p:spPr>
            <a:xfrm>
              <a:off x="7140112" y="3131157"/>
              <a:ext cx="3291840" cy="3291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95B66B0-3525-CA7C-7BEB-39135D93B121}"/>
                    </a:ext>
                  </a:extLst>
                </p:cNvPr>
                <p:cNvSpPr txBox="1"/>
                <p:nvPr/>
              </p:nvSpPr>
              <p:spPr>
                <a:xfrm>
                  <a:off x="7242956" y="3149220"/>
                  <a:ext cx="41267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95B66B0-3525-CA7C-7BEB-39135D93B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2956" y="3149220"/>
                  <a:ext cx="412677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24242" r="-21212" b="-6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96DF7CD-241D-CDBA-4458-9D72753E9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40057" y="3615997"/>
              <a:ext cx="1055449" cy="1155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33CE65-9D69-D960-69A7-B3F758F5C9B3}"/>
              </a:ext>
            </a:extLst>
          </p:cNvPr>
          <p:cNvGrpSpPr/>
          <p:nvPr/>
        </p:nvGrpSpPr>
        <p:grpSpPr>
          <a:xfrm>
            <a:off x="9388937" y="3107486"/>
            <a:ext cx="3291840" cy="3352454"/>
            <a:chOff x="9388937" y="3107486"/>
            <a:chExt cx="3291840" cy="3352454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4A21CF2-BCF4-F36B-2077-621B1A13DE93}"/>
                </a:ext>
              </a:extLst>
            </p:cNvPr>
            <p:cNvSpPr/>
            <p:nvPr/>
          </p:nvSpPr>
          <p:spPr>
            <a:xfrm>
              <a:off x="9388937" y="3168100"/>
              <a:ext cx="3291840" cy="3291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D4914AB-3FDC-EAE0-5955-350D111EE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5974"/>
            <a:stretch/>
          </p:blipFill>
          <p:spPr>
            <a:xfrm rot="6667350">
              <a:off x="9268550" y="4398211"/>
              <a:ext cx="3333625" cy="752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47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42BB7-E17D-8D5A-2387-D6C7CD2A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3838-DB9D-7815-1C42-75CE4E815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Semi-Dilute 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7F223-81A3-91A1-FB0D-63F3D3A5EB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0000"/>
                <a:ext cx="7548562" cy="54484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polymer solution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):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define the </a:t>
                </a:r>
                <a:r>
                  <a:rPr lang="en-US" dirty="0" err="1"/>
                  <a:t>semidilute</a:t>
                </a:r>
                <a:r>
                  <a:rPr lang="en-US" dirty="0"/>
                  <a:t> regime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regime, there will a number of monomers which act as if they are a single chain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The correlation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then defined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concentration of monomers in this volume will match the actual concentration of the solution: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7F223-81A3-91A1-FB0D-63F3D3A5E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0000"/>
                <a:ext cx="7548562" cy="5448451"/>
              </a:xfrm>
              <a:blipFill>
                <a:blip r:embed="rId3"/>
                <a:stretch>
                  <a:fillRect l="-117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9E89E30-A8D5-03F7-39C1-3BAA94FA87F3}"/>
              </a:ext>
            </a:extLst>
          </p:cNvPr>
          <p:cNvGrpSpPr/>
          <p:nvPr/>
        </p:nvGrpSpPr>
        <p:grpSpPr>
          <a:xfrm>
            <a:off x="7909576" y="2844104"/>
            <a:ext cx="3973210" cy="3967353"/>
            <a:chOff x="7919453" y="2848100"/>
            <a:chExt cx="3973210" cy="39673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303CB82-E1C8-7177-4C88-413BAF970363}"/>
                </a:ext>
              </a:extLst>
            </p:cNvPr>
            <p:cNvSpPr/>
            <p:nvPr/>
          </p:nvSpPr>
          <p:spPr>
            <a:xfrm>
              <a:off x="8004517" y="3151163"/>
              <a:ext cx="3840480" cy="3305908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3F6F88-F7FA-0257-8354-9A827151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60612">
              <a:off x="7919453" y="3786988"/>
              <a:ext cx="3967353" cy="7521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2DD90B-6D43-7873-9A4D-AF5E00DA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646591">
              <a:off x="8367276" y="4455689"/>
              <a:ext cx="3967353" cy="7521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0A2F3D-6F5B-8E66-1446-E17920029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786179">
              <a:off x="7925310" y="5127721"/>
              <a:ext cx="3967353" cy="7521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5357A3-3A82-81DC-99A8-A0AE20181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974"/>
            <a:stretch/>
          </p:blipFill>
          <p:spPr>
            <a:xfrm rot="6667350">
              <a:off x="7128698" y="4390632"/>
              <a:ext cx="3333625" cy="75217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DE9BB-435F-5416-311A-6E96C3BB905B}"/>
              </a:ext>
            </a:extLst>
          </p:cNvPr>
          <p:cNvGrpSpPr>
            <a:grpSpLocks noChangeAspect="1"/>
          </p:cNvGrpSpPr>
          <p:nvPr/>
        </p:nvGrpSpPr>
        <p:grpSpPr>
          <a:xfrm>
            <a:off x="7940238" y="3801089"/>
            <a:ext cx="1645920" cy="1949725"/>
            <a:chOff x="7140112" y="2523547"/>
            <a:chExt cx="3291840" cy="389945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5C234D-3592-188A-7517-8048AE1CB1FE}"/>
                </a:ext>
              </a:extLst>
            </p:cNvPr>
            <p:cNvSpPr/>
            <p:nvPr/>
          </p:nvSpPr>
          <p:spPr>
            <a:xfrm>
              <a:off x="7140112" y="3131157"/>
              <a:ext cx="3291840" cy="3291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EA03B57-AE96-B496-B5E5-14A778EE43F0}"/>
                    </a:ext>
                  </a:extLst>
                </p:cNvPr>
                <p:cNvSpPr txBox="1"/>
                <p:nvPr/>
              </p:nvSpPr>
              <p:spPr>
                <a:xfrm>
                  <a:off x="7346962" y="2523547"/>
                  <a:ext cx="686198" cy="8617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EA03B57-AE96-B496-B5E5-14A778EE43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6962" y="2523547"/>
                  <a:ext cx="686198" cy="861774"/>
                </a:xfrm>
                <a:prstGeom prst="rect">
                  <a:avLst/>
                </a:prstGeom>
                <a:blipFill>
                  <a:blip r:embed="rId8"/>
                  <a:stretch>
                    <a:fillRect l="-25000" t="-2857" r="-21429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B5C20A-6639-2BEA-6E79-15A24A9DF2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40057" y="3615997"/>
              <a:ext cx="1055449" cy="1155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8A2738-FCA2-217C-DBE4-2C955609A3E1}"/>
                  </a:ext>
                </a:extLst>
              </p:cNvPr>
              <p:cNvSpPr txBox="1"/>
              <p:nvPr/>
            </p:nvSpPr>
            <p:spPr>
              <a:xfrm>
                <a:off x="8910446" y="4567855"/>
                <a:ext cx="343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8A2738-FCA2-217C-DBE4-2C955609A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446" y="4567855"/>
                <a:ext cx="343099" cy="369332"/>
              </a:xfrm>
              <a:prstGeom prst="rect">
                <a:avLst/>
              </a:prstGeom>
              <a:blipFill>
                <a:blip r:embed="rId9"/>
                <a:stretch>
                  <a:fillRect l="-7143" r="-71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22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BCB5B-6D8D-46C9-652A-90A605FD6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6058-3784-5529-75F7-95AF0412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Semi-Dilute 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FDE82-56A4-895B-7C87-4A23A47358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248" y="1263712"/>
                <a:ext cx="7548563" cy="54484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chain formed from blobs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behave as if they are in a melt</a:t>
                </a:r>
              </a:p>
              <a:p>
                <a:r>
                  <a:rPr lang="en-US" dirty="0"/>
                  <a:t>The size of the chain can then be written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Return to the ½ scaling!</a:t>
                </a:r>
              </a:p>
              <a:p>
                <a:r>
                  <a:rPr lang="en-US" dirty="0"/>
                  <a:t>With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we will see changes in slope for the polymer size</a:t>
                </a:r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decreases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doesn’t.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, we will have reached the concentrated regime: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FDE82-56A4-895B-7C87-4A23A4735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248" y="1263712"/>
                <a:ext cx="7548563" cy="5448451"/>
              </a:xfrm>
              <a:blipFill>
                <a:blip r:embed="rId3"/>
                <a:stretch>
                  <a:fillRect l="-1176" t="-1628" r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A7527D9-FBAE-096F-2478-EB7FC932BA0F}"/>
              </a:ext>
            </a:extLst>
          </p:cNvPr>
          <p:cNvGrpSpPr/>
          <p:nvPr/>
        </p:nvGrpSpPr>
        <p:grpSpPr>
          <a:xfrm>
            <a:off x="7909576" y="3095911"/>
            <a:ext cx="3973210" cy="3357164"/>
            <a:chOff x="7919453" y="3099907"/>
            <a:chExt cx="3973210" cy="33571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D6E7E0-B686-C6C1-4C97-61A081240C50}"/>
                </a:ext>
              </a:extLst>
            </p:cNvPr>
            <p:cNvSpPr/>
            <p:nvPr/>
          </p:nvSpPr>
          <p:spPr>
            <a:xfrm>
              <a:off x="8004517" y="3151163"/>
              <a:ext cx="3840480" cy="3305908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109BCE-4001-5255-6AD8-6F897656E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60612">
              <a:off x="7919453" y="3786988"/>
              <a:ext cx="3967353" cy="7521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14D47E-A3E0-1960-2C99-B471A7B40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86179">
              <a:off x="7925310" y="5127721"/>
              <a:ext cx="3967353" cy="7521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99B1A5-7961-85EA-20D7-C36B4528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5974"/>
            <a:stretch/>
          </p:blipFill>
          <p:spPr>
            <a:xfrm rot="6667350">
              <a:off x="7128698" y="4390632"/>
              <a:ext cx="3333625" cy="75217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FC93EF-4D7E-A2FB-2909-3485AB0FFBCE}"/>
              </a:ext>
            </a:extLst>
          </p:cNvPr>
          <p:cNvGrpSpPr>
            <a:grpSpLocks noChangeAspect="1"/>
          </p:cNvGrpSpPr>
          <p:nvPr/>
        </p:nvGrpSpPr>
        <p:grpSpPr>
          <a:xfrm>
            <a:off x="7940238" y="3801089"/>
            <a:ext cx="1645920" cy="1949725"/>
            <a:chOff x="7140112" y="2523547"/>
            <a:chExt cx="3291840" cy="389945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6985D8-5282-686B-72BE-C1546A005A6F}"/>
                </a:ext>
              </a:extLst>
            </p:cNvPr>
            <p:cNvSpPr/>
            <p:nvPr/>
          </p:nvSpPr>
          <p:spPr>
            <a:xfrm>
              <a:off x="7140112" y="3131157"/>
              <a:ext cx="3291840" cy="3291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0204586-D9E9-5CD4-280C-B2D75B108500}"/>
                    </a:ext>
                  </a:extLst>
                </p:cNvPr>
                <p:cNvSpPr txBox="1"/>
                <p:nvPr/>
              </p:nvSpPr>
              <p:spPr>
                <a:xfrm>
                  <a:off x="7346962" y="2523547"/>
                  <a:ext cx="686198" cy="8617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0204586-D9E9-5CD4-280C-B2D75B108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6962" y="2523547"/>
                  <a:ext cx="686198" cy="861774"/>
                </a:xfrm>
                <a:prstGeom prst="rect">
                  <a:avLst/>
                </a:prstGeom>
                <a:blipFill>
                  <a:blip r:embed="rId7"/>
                  <a:stretch>
                    <a:fillRect l="-25000" t="-2857" r="-21429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C74EEDA-74D5-436A-A5FA-A2B53A12B1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40057" y="3615997"/>
              <a:ext cx="1055449" cy="1155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F76565-56BE-6684-149A-13A8191DDCD4}"/>
                  </a:ext>
                </a:extLst>
              </p:cNvPr>
              <p:cNvSpPr txBox="1"/>
              <p:nvPr/>
            </p:nvSpPr>
            <p:spPr>
              <a:xfrm>
                <a:off x="8910446" y="4567855"/>
                <a:ext cx="343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F76565-56BE-6684-149A-13A8191DD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446" y="4567855"/>
                <a:ext cx="343099" cy="369332"/>
              </a:xfrm>
              <a:prstGeom prst="rect">
                <a:avLst/>
              </a:prstGeom>
              <a:blipFill>
                <a:blip r:embed="rId8"/>
                <a:stretch>
                  <a:fillRect l="-7143" r="-71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8ED6BAD-A315-04D0-8C07-302B1760E910}"/>
              </a:ext>
            </a:extLst>
          </p:cNvPr>
          <p:cNvGrpSpPr/>
          <p:nvPr/>
        </p:nvGrpSpPr>
        <p:grpSpPr>
          <a:xfrm>
            <a:off x="9283600" y="3085118"/>
            <a:ext cx="3215345" cy="3245517"/>
            <a:chOff x="9283600" y="3085118"/>
            <a:chExt cx="3215345" cy="32455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0A5499-E6B8-73E8-A0B3-A24225FE42BE}"/>
                </a:ext>
              </a:extLst>
            </p:cNvPr>
            <p:cNvSpPr/>
            <p:nvPr/>
          </p:nvSpPr>
          <p:spPr>
            <a:xfrm>
              <a:off x="9473985" y="4684715"/>
              <a:ext cx="1645920" cy="16459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473AA2-7492-052A-F47F-EC1A0FF0ED63}"/>
                </a:ext>
              </a:extLst>
            </p:cNvPr>
            <p:cNvSpPr/>
            <p:nvPr/>
          </p:nvSpPr>
          <p:spPr>
            <a:xfrm>
              <a:off x="9283600" y="3085118"/>
              <a:ext cx="1645920" cy="16459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3945EFF-825D-23DF-EA08-3B4F92D65B9A}"/>
                </a:ext>
              </a:extLst>
            </p:cNvPr>
            <p:cNvSpPr/>
            <p:nvPr/>
          </p:nvSpPr>
          <p:spPr>
            <a:xfrm>
              <a:off x="10853025" y="3538699"/>
              <a:ext cx="1645920" cy="16459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A diagram of circles and lines&#10;&#10;AI-generated content may be incorrect.">
            <a:extLst>
              <a:ext uri="{FF2B5EF4-FFF2-40B4-BE49-F238E27FC236}">
                <a16:creationId xmlns:a16="http://schemas.microsoft.com/office/drawing/2014/main" id="{CB232761-6D8E-1799-FBEB-1E99E6C19F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155" y="2634442"/>
            <a:ext cx="4381313" cy="4223557"/>
          </a:xfrm>
          <a:prstGeom prst="rect">
            <a:avLst/>
          </a:prstGeom>
        </p:spPr>
      </p:pic>
      <p:pic>
        <p:nvPicPr>
          <p:cNvPr id="23" name="Picture 22" descr="A graph of a function&#10;&#10;AI-generated content may be incorrect.">
            <a:extLst>
              <a:ext uri="{FF2B5EF4-FFF2-40B4-BE49-F238E27FC236}">
                <a16:creationId xmlns:a16="http://schemas.microsoft.com/office/drawing/2014/main" id="{1B19F386-7D5F-EA04-02E6-02EEAD547E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574" y="2618405"/>
            <a:ext cx="4196041" cy="42235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D974E5-3598-6F4A-A508-92C2027D062F}"/>
                  </a:ext>
                </a:extLst>
              </p:cNvPr>
              <p:cNvSpPr txBox="1"/>
              <p:nvPr/>
            </p:nvSpPr>
            <p:spPr>
              <a:xfrm>
                <a:off x="8282061" y="1340403"/>
                <a:ext cx="3265638" cy="106625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rgbClr val="FF6C0A"/>
                    </a:solidFill>
                    <a:latin typeface="Ubuntu" panose="020B0504030602030204" pitchFamily="34" charset="0"/>
                  </a:rPr>
                  <a:t> Semi-dilute regime: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  <m:r>
                            <a:rPr lang="en-US" sz="20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6C0A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D974E5-3598-6F4A-A508-92C2027D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061" y="1340403"/>
                <a:ext cx="3265638" cy="1066254"/>
              </a:xfrm>
              <a:prstGeom prst="rect">
                <a:avLst/>
              </a:prstGeom>
              <a:blipFill>
                <a:blip r:embed="rId11"/>
                <a:stretch>
                  <a:fillRect l="-2692" t="-697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74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EDF6-6697-E2BE-0077-B770C7DB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5815029" cy="514203"/>
          </a:xfrm>
        </p:spPr>
        <p:txBody>
          <a:bodyPr/>
          <a:lstStyle/>
          <a:p>
            <a:r>
              <a:rPr lang="en-US" dirty="0"/>
              <a:t>Derivation of Flory–Huggins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4CC70-7592-08CF-7403-7FB559380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3630"/>
                <a:ext cx="8926287" cy="5072086"/>
              </a:xfrm>
            </p:spPr>
            <p:txBody>
              <a:bodyPr/>
              <a:lstStyle/>
              <a:p>
                <a:r>
                  <a:rPr lang="en-US" dirty="0"/>
                  <a:t>For a pure species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we can write: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: Translational entropy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: Configurational entropy of an ideal chain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: Residual energy from all other interactions</a:t>
                </a:r>
              </a:p>
              <a:p>
                <a:r>
                  <a:rPr lang="en-US" dirty="0"/>
                  <a:t>In a mixture: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mix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mix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4CC70-7592-08CF-7403-7FB559380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3630"/>
                <a:ext cx="8926287" cy="5072086"/>
              </a:xfrm>
              <a:blipFill>
                <a:blip r:embed="rId2"/>
                <a:stretch>
                  <a:fillRect l="-852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0626F34A-49C3-3936-C1A6-F54FBEA4E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89"/>
          <a:stretch/>
        </p:blipFill>
        <p:spPr bwMode="auto">
          <a:xfrm>
            <a:off x="9467515" y="1273630"/>
            <a:ext cx="2191085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2E5DABE4-F492-872F-49A0-E71DF36B2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9"/>
          <a:stretch/>
        </p:blipFill>
        <p:spPr bwMode="auto">
          <a:xfrm>
            <a:off x="9467514" y="1273630"/>
            <a:ext cx="2191086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9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A5A90-E4EB-C03B-3036-EBEF4EA3B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2300-2119-04BA-0C86-B8E4E687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Semi-Dilute 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1C04C-02CD-A2A9-82EE-37B16B7EE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249" y="1263712"/>
                <a:ext cx="8875340" cy="54484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still want an expression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in the semi-dilute regime.</a:t>
                </a:r>
              </a:p>
              <a:p>
                <a:r>
                  <a:rPr lang="en-US" dirty="0"/>
                  <a:t>Using de </a:t>
                </a:r>
                <a:r>
                  <a:rPr lang="en-US" dirty="0" err="1"/>
                  <a:t>Gennes</a:t>
                </a:r>
                <a:r>
                  <a:rPr lang="en-US" dirty="0"/>
                  <a:t> scaling theory: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we want the limiting </a:t>
                </a:r>
                <a:r>
                  <a:rPr lang="en-US" dirty="0" err="1"/>
                  <a:t>behaviour</a:t>
                </a:r>
                <a:r>
                  <a:rPr lang="en-US" dirty="0"/>
                  <a:t> to follow </a:t>
                </a:r>
                <a:r>
                  <a:rPr lang="en-US" dirty="0" err="1"/>
                  <a:t>van’t</a:t>
                </a:r>
                <a:r>
                  <a:rPr lang="en-US" dirty="0"/>
                  <a:t> Hoff’s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a power law 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know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−1=0→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0.69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1C04C-02CD-A2A9-82EE-37B16B7EE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249" y="1263712"/>
                <a:ext cx="8875340" cy="5448451"/>
              </a:xfrm>
              <a:blipFill>
                <a:blip r:embed="rId3"/>
                <a:stretch>
                  <a:fillRect l="-1000" t="-2326" r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of a function&#10;&#10;AI-generated content may be incorrect.">
            <a:extLst>
              <a:ext uri="{FF2B5EF4-FFF2-40B4-BE49-F238E27FC236}">
                <a16:creationId xmlns:a16="http://schemas.microsoft.com/office/drawing/2014/main" id="{ECADDD7B-3F26-7E8D-00DC-64C57F632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4" b="96364" l="1370" r="94749">
                        <a14:foregroundMark x1="18950" y1="27636" x2="30594" y2="65091"/>
                        <a14:foregroundMark x1="30594" y1="65091" x2="23288" y2="7636"/>
                        <a14:foregroundMark x1="23288" y1="7636" x2="52055" y2="61091"/>
                        <a14:foregroundMark x1="52055" y1="61091" x2="42694" y2="28000"/>
                        <a14:foregroundMark x1="42694" y1="28000" x2="69863" y2="87091"/>
                        <a14:foregroundMark x1="69863" y1="87091" x2="52740" y2="52000"/>
                        <a14:foregroundMark x1="52740" y1="52000" x2="67580" y2="71273"/>
                        <a14:foregroundMark x1="67580" y1="71273" x2="48858" y2="72727"/>
                        <a14:foregroundMark x1="48858" y1="72727" x2="26027" y2="59091"/>
                        <a14:foregroundMark x1="26027" y1="59091" x2="26256" y2="36364"/>
                        <a14:foregroundMark x1="26256" y1="36364" x2="46119" y2="31818"/>
                        <a14:foregroundMark x1="46119" y1="31818" x2="64155" y2="54545"/>
                        <a14:foregroundMark x1="64155" y1="54545" x2="52283" y2="70545"/>
                        <a14:foregroundMark x1="52283" y1="70545" x2="32192" y2="74364"/>
                        <a14:foregroundMark x1="32192" y1="74364" x2="15982" y2="65273"/>
                        <a14:foregroundMark x1="15982" y1="65273" x2="14384" y2="42909"/>
                        <a14:foregroundMark x1="14384" y1="42909" x2="21005" y2="22909"/>
                        <a14:foregroundMark x1="21005" y1="22909" x2="35845" y2="13273"/>
                        <a14:foregroundMark x1="35845" y1="13273" x2="57534" y2="10727"/>
                        <a14:foregroundMark x1="57534" y1="10727" x2="74201" y2="16364"/>
                        <a14:foregroundMark x1="74201" y1="16364" x2="88128" y2="37455"/>
                        <a14:foregroundMark x1="88128" y1="37455" x2="91324" y2="60909"/>
                        <a14:foregroundMark x1="91324" y1="60909" x2="86986" y2="74909"/>
                        <a14:foregroundMark x1="86986" y1="74909" x2="68493" y2="83455"/>
                        <a14:foregroundMark x1="68493" y1="83455" x2="46119" y2="86909"/>
                        <a14:foregroundMark x1="46119" y1="86909" x2="28767" y2="85273"/>
                        <a14:foregroundMark x1="28767" y1="85273" x2="12100" y2="77091"/>
                        <a14:foregroundMark x1="12100" y1="77091" x2="13014" y2="7091"/>
                        <a14:foregroundMark x1="13014" y1="7091" x2="28082" y2="182"/>
                        <a14:foregroundMark x1="28082" y1="182" x2="93151" y2="6364"/>
                        <a14:foregroundMark x1="93151" y1="6364" x2="94977" y2="89273"/>
                        <a14:foregroundMark x1="94977" y1="89273" x2="52968" y2="88364"/>
                        <a14:foregroundMark x1="7534" y1="97091" x2="83790" y2="98000"/>
                        <a14:foregroundMark x1="83790" y1="98000" x2="98630" y2="89091"/>
                        <a14:foregroundMark x1="98630" y1="89091" x2="93151" y2="10727"/>
                        <a14:foregroundMark x1="93151" y1="10727" x2="79680" y2="182"/>
                        <a14:foregroundMark x1="79680" y1="182" x2="21233" y2="727"/>
                        <a14:foregroundMark x1="21233" y1="727" x2="1598" y2="11091"/>
                        <a14:foregroundMark x1="1598" y1="11091" x2="7306" y2="96364"/>
                        <a14:foregroundMark x1="31050" y1="89636" x2="37443" y2="72000"/>
                        <a14:foregroundMark x1="37443" y1="72000" x2="59817" y2="66364"/>
                        <a14:foregroundMark x1="59817" y1="66364" x2="73744" y2="75455"/>
                        <a14:foregroundMark x1="73744" y1="75455" x2="53653" y2="91091"/>
                        <a14:foregroundMark x1="53653" y1="91091" x2="34932" y2="93091"/>
                        <a14:foregroundMark x1="34932" y1="93091" x2="30137" y2="91091"/>
                        <a14:foregroundMark x1="30137" y1="90000" x2="37671" y2="75636"/>
                        <a14:foregroundMark x1="37671" y1="75636" x2="54110" y2="71273"/>
                        <a14:foregroundMark x1="54110" y1="71273" x2="49543" y2="85636"/>
                        <a14:foregroundMark x1="49543" y1="85636" x2="28995" y2="86909"/>
                        <a14:foregroundMark x1="77854" y1="60545" x2="63470" y2="47636"/>
                        <a14:foregroundMark x1="63470" y1="47636" x2="64840" y2="31455"/>
                        <a14:foregroundMark x1="64840" y1="31455" x2="82877" y2="28000"/>
                        <a14:foregroundMark x1="82877" y1="28000" x2="84475" y2="46909"/>
                        <a14:foregroundMark x1="84475" y1="46909" x2="79452" y2="61455"/>
                        <a14:foregroundMark x1="79452" y1="61455" x2="78311" y2="62727"/>
                        <a14:foregroundMark x1="78311" y1="59455" x2="65068" y2="50000"/>
                        <a14:foregroundMark x1="65068" y1="50000" x2="65297" y2="35818"/>
                        <a14:foregroundMark x1="65297" y1="35818" x2="83562" y2="37455"/>
                        <a14:foregroundMark x1="83562" y1="37455" x2="78995" y2="52727"/>
                        <a14:foregroundMark x1="78995" y1="52727" x2="66438" y2="55273"/>
                        <a14:foregroundMark x1="67123" y1="54909" x2="65753" y2="41273"/>
                        <a14:foregroundMark x1="65753" y1="41273" x2="77626" y2="51636"/>
                        <a14:foregroundMark x1="77626" y1="51636" x2="67580" y2="54909"/>
                        <a14:foregroundMark x1="77169" y1="32364" x2="93379" y2="24727"/>
                        <a14:foregroundMark x1="93379" y1="24727" x2="93836" y2="9636"/>
                        <a14:foregroundMark x1="93836" y1="9636" x2="79224" y2="909"/>
                        <a14:foregroundMark x1="79224" y1="909" x2="69863" y2="12909"/>
                        <a14:foregroundMark x1="69863" y1="12909" x2="71461" y2="28364"/>
                        <a14:foregroundMark x1="71461" y1="28364" x2="78311" y2="33455"/>
                        <a14:foregroundMark x1="77169" y1="364" x2="79909" y2="17636"/>
                        <a14:foregroundMark x1="79909" y1="17636" x2="91324" y2="28182"/>
                        <a14:foregroundMark x1="91324" y1="28182" x2="83790" y2="12545"/>
                        <a14:foregroundMark x1="83790" y1="12545" x2="71918" y2="7091"/>
                        <a14:foregroundMark x1="65068" y1="40909" x2="55023" y2="56000"/>
                        <a14:foregroundMark x1="55023" y1="56000" x2="27854" y2="76182"/>
                        <a14:foregroundMark x1="27854" y1="76182" x2="47945" y2="80909"/>
                        <a14:foregroundMark x1="47945" y1="80909" x2="63242" y2="68727"/>
                        <a14:foregroundMark x1="63242" y1="68727" x2="67808" y2="50000"/>
                        <a14:foregroundMark x1="67808" y1="50000" x2="64384" y2="41273"/>
                        <a14:backgroundMark x1="4110" y1="5091" x2="1142" y2="1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3" r="1"/>
          <a:stretch/>
        </p:blipFill>
        <p:spPr>
          <a:xfrm>
            <a:off x="9180475" y="3219663"/>
            <a:ext cx="2744498" cy="349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10D152-CADC-F492-9EB3-CB0C3343D159}"/>
                  </a:ext>
                </a:extLst>
              </p:cNvPr>
              <p:cNvSpPr txBox="1"/>
              <p:nvPr/>
            </p:nvSpPr>
            <p:spPr>
              <a:xfrm>
                <a:off x="9202818" y="2082467"/>
                <a:ext cx="2722155" cy="8322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𝑘𝑇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≈1+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FF6C0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1.3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6C0A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10D152-CADC-F492-9EB3-CB0C3343D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818" y="2082467"/>
                <a:ext cx="2722155" cy="832216"/>
              </a:xfrm>
              <a:prstGeom prst="rect">
                <a:avLst/>
              </a:prstGeom>
              <a:blipFill>
                <a:blip r:embed="rId6"/>
                <a:stretch>
                  <a:fillRect l="-1852" b="-1470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733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486C-DC27-E211-348F-6D2665714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9CAF-6CD9-74BA-E07A-36AC5E9F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D4393B-8C23-F30B-1BFC-AAAEC5F80D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Osmotic pressure is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when a membrane separates a solute from the pure solvent</a:t>
                </a:r>
              </a:p>
              <a:p>
                <a:r>
                  <a:rPr lang="en-US" dirty="0"/>
                  <a:t>From Flory–Huggins: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excluded volume: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Three-body interaction: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Theta-point is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 the dilute limit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In the semi-dilute limit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Flory–Huggins misses-out on monomer-monomer correlations</a:t>
                </a:r>
              </a:p>
              <a:p>
                <a:pPr lvl="1"/>
                <a:r>
                  <a:rPr lang="en-US" dirty="0"/>
                  <a:t>Osmotic pressure: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2.3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D4393B-8C23-F30B-1BFC-AAAEC5F80D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0000"/>
                <a:ext cx="9497787" cy="5075715"/>
              </a:xfrm>
              <a:blipFill>
                <a:blip r:embed="rId3"/>
                <a:stretch>
                  <a:fillRect l="-800" t="-1496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06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DC8E3-2178-873E-00BD-60497290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2A7662-FE8A-BFFE-BD91-414CCE4B26C7}"/>
              </a:ext>
            </a:extLst>
          </p:cNvPr>
          <p:cNvSpPr/>
          <p:nvPr/>
        </p:nvSpPr>
        <p:spPr>
          <a:xfrm>
            <a:off x="0" y="3431175"/>
            <a:ext cx="12192000" cy="1832634"/>
          </a:xfrm>
          <a:prstGeom prst="rect">
            <a:avLst/>
          </a:prstGeom>
          <a:solidFill>
            <a:srgbClr val="FF6C0A"/>
          </a:solidFill>
          <a:ln>
            <a:solidFill>
              <a:srgbClr val="FF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C0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A457D-7C27-E2F1-4568-304C440CCA52}"/>
              </a:ext>
            </a:extLst>
          </p:cNvPr>
          <p:cNvSpPr txBox="1"/>
          <p:nvPr/>
        </p:nvSpPr>
        <p:spPr>
          <a:xfrm>
            <a:off x="286100" y="3808883"/>
            <a:ext cx="1171917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/>
                <a:cs typeface="Arial"/>
              </a:rPr>
              <a:t>Beyond Flory–Huggins</a:t>
            </a:r>
            <a:endParaRPr lang="en-US" sz="6600" dirty="0">
              <a:solidFill>
                <a:schemeClr val="bg1"/>
              </a:solidFill>
              <a:latin typeface="Ubuntu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45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97"/>
    </mc:Choice>
    <mc:Fallback xmlns="">
      <p:transition spd="slow" advTm="14997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18B30-315A-5213-EE5A-188782237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BF56-0E48-DDE2-7C72-BDFC5C1B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Alternative Theories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AD9D1-5888-8C4D-4179-F889A3911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5686" y="1284514"/>
                <a:ext cx="6316271" cy="50757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 parameter abstracts away a lot of the physics:</a:t>
                </a:r>
              </a:p>
              <a:p>
                <a:pPr lvl="1"/>
                <a:r>
                  <a:rPr lang="en-US" dirty="0"/>
                  <a:t>What leads to LCST / looping </a:t>
                </a:r>
                <a:r>
                  <a:rPr lang="en-US" dirty="0" err="1"/>
                  <a:t>behaviour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UNIFAC-FV provides an improvement to FH: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comb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to smaller molecules allows UNIFAC to extrapolate to longer chains</a:t>
                </a:r>
              </a:p>
              <a:p>
                <a:pPr lvl="1"/>
                <a:r>
                  <a:rPr lang="en-US" dirty="0"/>
                  <a:t>Still more of a correlation…</a:t>
                </a:r>
              </a:p>
              <a:p>
                <a:r>
                  <a:rPr lang="en-US" dirty="0"/>
                  <a:t>SAFT-type equations provide a separation of contributions: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chain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disp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better understand the physics of what leads to LCST / looping </a:t>
                </a:r>
                <a:r>
                  <a:rPr lang="en-US" dirty="0" err="1"/>
                  <a:t>behaviour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AD9D1-5888-8C4D-4179-F889A3911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686" y="1284514"/>
                <a:ext cx="6316271" cy="5075715"/>
              </a:xfrm>
              <a:blipFill>
                <a:blip r:embed="rId3"/>
                <a:stretch>
                  <a:fillRect l="-1202" t="-1750" r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2" descr="Details are in the caption following the image">
            <a:extLst>
              <a:ext uri="{FF2B5EF4-FFF2-40B4-BE49-F238E27FC236}">
                <a16:creationId xmlns:a16="http://schemas.microsoft.com/office/drawing/2014/main" id="{69F341F0-D495-111A-6FD7-405EC32A5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65" y="1770743"/>
            <a:ext cx="4745919" cy="43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weight fraction&#10;&#10;AI-generated content may be incorrect.">
            <a:extLst>
              <a:ext uri="{FF2B5EF4-FFF2-40B4-BE49-F238E27FC236}">
                <a16:creationId xmlns:a16="http://schemas.microsoft.com/office/drawing/2014/main" id="{F0171F29-9B05-4958-8150-13230AC91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87" y="1721806"/>
            <a:ext cx="5482314" cy="4448906"/>
          </a:xfrm>
          <a:prstGeom prst="rect">
            <a:avLst/>
          </a:prstGeom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0C433E66-712F-6363-22D0-E3897E85B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1" r="-1" b="6840"/>
          <a:stretch/>
        </p:blipFill>
        <p:spPr bwMode="auto">
          <a:xfrm>
            <a:off x="6631957" y="1808970"/>
            <a:ext cx="5565189" cy="438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DF8528-304A-7C7D-9BDD-278732D2BDF7}"/>
              </a:ext>
            </a:extLst>
          </p:cNvPr>
          <p:cNvSpPr txBox="1"/>
          <p:nvPr/>
        </p:nvSpPr>
        <p:spPr>
          <a:xfrm>
            <a:off x="10643604" y="4985656"/>
            <a:ext cx="12327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assoc. &gt; disp.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B1DAE-9941-49A5-9361-C66DDF1C9A20}"/>
              </a:ext>
            </a:extLst>
          </p:cNvPr>
          <p:cNvSpPr txBox="1"/>
          <p:nvPr/>
        </p:nvSpPr>
        <p:spPr>
          <a:xfrm>
            <a:off x="8601344" y="3850133"/>
            <a:ext cx="12327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assoc. &lt; disp.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9CF75-D329-7B8C-573F-1F2C0DFA0BE2}"/>
              </a:ext>
            </a:extLst>
          </p:cNvPr>
          <p:cNvSpPr txBox="1"/>
          <p:nvPr/>
        </p:nvSpPr>
        <p:spPr>
          <a:xfrm>
            <a:off x="7663555" y="2014076"/>
            <a:ext cx="15757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assoc., disp. &lt; id.</a:t>
            </a:r>
          </a:p>
        </p:txBody>
      </p:sp>
    </p:spTree>
    <p:extLst>
      <p:ext uri="{BB962C8B-B14F-4D97-AF65-F5344CB8AC3E}">
        <p14:creationId xmlns:p14="http://schemas.microsoft.com/office/powerpoint/2010/main" val="139988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629B4-70FD-C0EF-CFC3-F4EBCB7A7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A395-6187-7711-4941-0E4A46C3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Polyelectrolytes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C2B8F-2C05-A218-A60D-9C3F596861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5686" y="1284514"/>
                <a:ext cx="6059429" cy="50757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One interaction that cannot be capture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 is electrostatics…</a:t>
                </a:r>
              </a:p>
              <a:p>
                <a:r>
                  <a:rPr lang="en-US" dirty="0" err="1"/>
                  <a:t>Voorn</a:t>
                </a:r>
                <a:r>
                  <a:rPr lang="en-US" dirty="0"/>
                  <a:t> and </a:t>
                </a:r>
                <a:r>
                  <a:rPr lang="en-US" dirty="0" err="1"/>
                  <a:t>Overbeek</a:t>
                </a:r>
                <a:r>
                  <a:rPr lang="en-US" dirty="0"/>
                  <a:t> (1957) included the simplified equation of Debye–</a:t>
                </a:r>
                <a:r>
                  <a:rPr lang="en-US" dirty="0" err="1"/>
                  <a:t>Hückel</a:t>
                </a:r>
                <a:r>
                  <a:rPr lang="en-US" dirty="0"/>
                  <a:t> to account for the electrostatics: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predict polyelectrolyte coacervation</a:t>
                </a:r>
              </a:p>
              <a:p>
                <a:pPr lvl="1"/>
                <a:r>
                  <a:rPr lang="en-US" dirty="0"/>
                  <a:t>Incorrectly predicts positive tie-lines</a:t>
                </a:r>
              </a:p>
              <a:p>
                <a:pPr lvl="1"/>
                <a:r>
                  <a:rPr lang="en-US" dirty="0"/>
                  <a:t>Cannot predict re-entrant </a:t>
                </a:r>
                <a:r>
                  <a:rPr lang="en-US" dirty="0" err="1"/>
                  <a:t>behaviour</a:t>
                </a:r>
                <a:endParaRPr lang="en-US" dirty="0"/>
              </a:p>
              <a:p>
                <a:pPr lvl="1"/>
                <a:r>
                  <a:rPr lang="en-US" dirty="0"/>
                  <a:t>Limiting assumptions: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/>
                  <a:t>Low ionic strength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sz="2000" dirty="0"/>
                  <a:t>Ignores configurational entropy when forming chains of charged monomers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C2B8F-2C05-A218-A60D-9C3F596861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686" y="1284514"/>
                <a:ext cx="6059429" cy="5075715"/>
              </a:xfrm>
              <a:blipFill>
                <a:blip r:embed="rId3"/>
                <a:stretch>
                  <a:fillRect l="-1253" t="-1750" r="-1253" b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a polymer concentration&#10;&#10;AI-generated content may be incorrect.">
            <a:extLst>
              <a:ext uri="{FF2B5EF4-FFF2-40B4-BE49-F238E27FC236}">
                <a16:creationId xmlns:a16="http://schemas.microsoft.com/office/drawing/2014/main" id="{84ADA640-DABC-65CC-63BC-F885D17B0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057" y="1157513"/>
            <a:ext cx="5631827" cy="2804229"/>
          </a:xfrm>
          <a:prstGeom prst="rect">
            <a:avLst/>
          </a:prstGeom>
        </p:spPr>
      </p:pic>
      <p:pic>
        <p:nvPicPr>
          <p:cNvPr id="9" name="Picture 8" descr="A chart of different types of salt&#10;&#10;AI-generated content may be incorrect.">
            <a:extLst>
              <a:ext uri="{FF2B5EF4-FFF2-40B4-BE49-F238E27FC236}">
                <a16:creationId xmlns:a16="http://schemas.microsoft.com/office/drawing/2014/main" id="{546C93CE-04F0-94F7-94E7-32DAA0405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770" y="3961742"/>
            <a:ext cx="3454399" cy="28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73EE-910F-28B3-9EC5-FF2461B4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3B78-13D6-C284-AE6B-298D1767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Polyelectrolytes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AE4657-C415-1B40-DAB8-4E11F8715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5686" y="1284514"/>
                <a:ext cx="6059429" cy="50757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Based on the MSA theory by Blum (1977), Zhang and Wang (2017) developed liquid state theory: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hs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ch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Starts from a hard-sphere reference (excluded volume)</a:t>
                </a:r>
              </a:p>
              <a:p>
                <a:pPr lvl="1"/>
                <a:r>
                  <a:rPr lang="en-US" dirty="0"/>
                  <a:t>Include electrostatics with a more-accurate theory</a:t>
                </a:r>
              </a:p>
              <a:p>
                <a:pPr lvl="1"/>
                <a:r>
                  <a:rPr lang="en-US" dirty="0"/>
                  <a:t>Account for the entropy change from forming chains</a:t>
                </a:r>
              </a:p>
              <a:p>
                <a:r>
                  <a:rPr lang="en-US" dirty="0"/>
                  <a:t>Substantial improvements on </a:t>
                </a:r>
                <a:r>
                  <a:rPr lang="en-US" dirty="0" err="1"/>
                  <a:t>Voorn</a:t>
                </a:r>
                <a:r>
                  <a:rPr lang="en-US" dirty="0"/>
                  <a:t>–</a:t>
                </a:r>
                <a:r>
                  <a:rPr lang="en-US" dirty="0" err="1"/>
                  <a:t>Overbeek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Correct tie lines</a:t>
                </a:r>
              </a:p>
              <a:p>
                <a:pPr lvl="1"/>
                <a:r>
                  <a:rPr lang="en-US" dirty="0"/>
                  <a:t>Re-entrant </a:t>
                </a:r>
                <a:r>
                  <a:rPr lang="en-US" dirty="0" err="1"/>
                  <a:t>behaviour</a:t>
                </a:r>
                <a:endParaRPr lang="en-US" dirty="0"/>
              </a:p>
              <a:p>
                <a:pPr lvl="1"/>
                <a:r>
                  <a:rPr lang="en-US" dirty="0"/>
                  <a:t>Reproduce experimental results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AE4657-C415-1B40-DAB8-4E11F8715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686" y="1284514"/>
                <a:ext cx="6059429" cy="5075715"/>
              </a:xfrm>
              <a:blipFill>
                <a:blip r:embed="rId3"/>
                <a:stretch>
                  <a:fillRect l="-1253" t="-1750" b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E48ACF9-EC85-4406-9D10-49104DA69AB2}"/>
              </a:ext>
            </a:extLst>
          </p:cNvPr>
          <p:cNvGrpSpPr/>
          <p:nvPr/>
        </p:nvGrpSpPr>
        <p:grpSpPr>
          <a:xfrm>
            <a:off x="6937829" y="1764971"/>
            <a:ext cx="4114800" cy="4114800"/>
            <a:chOff x="7155543" y="1764971"/>
            <a:chExt cx="4114800" cy="4114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79ECE5-5DBE-7C88-210E-9410A06C0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5543" y="1764971"/>
              <a:ext cx="4114800" cy="411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0CCF2DE-DA84-C063-B6D6-2E6666CFE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36115" y="2354942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63F6578-817B-0D81-2015-91BFCD03F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515" y="4350656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C6505-5157-39F1-6CF8-0FF1BC3A4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43" y="2848428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FBE7287-D87A-821F-8962-FDBB0CEF85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7978" y="4624976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083483D-B2B0-BA6F-D475-E88A3081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1932" y="2510245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B3B21D-CFEE-A0FB-2E49-BE53ED64EF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43903" y="4562565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BBFC84-3D57-C88D-9E94-E315E34C0D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4372" y="5115213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24512A-74DC-46A6-FD7E-9DA8E40D5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515" y="3078479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7F39542-5B73-3606-E52D-46AD17FF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3418" y="3822371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6904BC-3897-0F2D-83C2-E6F83D996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61880" y="3685211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BABE7C3-588E-27F8-F573-7E98C9B96F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7749" y="2373085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FB6550-D0F0-C5EE-6297-761DE1CF3B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3429" y="5209866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9AF1AA-0099-9D5E-C5F6-9B6303DB4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40797" y="1993950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9638570-420A-E3A3-8F78-F32A753E1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3143" y="3057814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80D1A98-0901-5BFF-EC02-631B3EDC2D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79468" y="3816219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45A50E-FED3-B615-AF99-BC728CC415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4097" y="3816219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EEA9DB-2EF4-2F33-178D-75F936ED3F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1657" y="5190651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541630-C2CE-D578-4145-35C7CDAC743B}"/>
              </a:ext>
            </a:extLst>
          </p:cNvPr>
          <p:cNvGrpSpPr/>
          <p:nvPr/>
        </p:nvGrpSpPr>
        <p:grpSpPr>
          <a:xfrm>
            <a:off x="6926945" y="1758819"/>
            <a:ext cx="4114800" cy="4114800"/>
            <a:chOff x="7155543" y="1764971"/>
            <a:chExt cx="4114800" cy="41148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85CEB7-F59D-362F-8BD8-14361FFF49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5543" y="1764971"/>
              <a:ext cx="4114800" cy="411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99BF7DB-7D95-54B7-A40C-2C315A0EEF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36115" y="2354942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E26AB8-C82B-C1EB-55A6-DA332130F4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515" y="4350656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5F5855-4EBA-1173-12C1-D4A5691DC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43" y="2848428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AD6D93C-DF40-0AA1-E13C-949BE5EF5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7978" y="4624976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C13D189-09E3-7DFF-79A9-CBCB4B30CD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1932" y="2510245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BAB626E-7EE4-ECA1-8584-9722939F8A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43903" y="4562565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944A798-6F05-32BF-562C-17AD62A05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4372" y="5115213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622C5B0-9231-A398-2E5B-90F97562DF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515" y="3078479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71DCD40-CEBA-3B5A-43EE-DEF58E040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3418" y="3822371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1D9DDCE-548C-BB49-BFC4-10F277076C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61880" y="3685211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90F1377-BE76-8065-214B-5ACFD1C98D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7749" y="2373085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57C8BB-864D-B926-BB45-0D7086DD8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3429" y="5209866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26E0D1D-0B01-EF13-FFAF-959C008B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40797" y="1993950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2E0D3BD-D8F5-DED3-6C55-22E59A38FF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3143" y="3057814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28014F6-185A-79EA-FE29-DA57634FB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79468" y="3816219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67AC9C-B0D9-1B9F-A5C7-E64C5A1E43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4097" y="3816219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A29D9C0-E944-931C-1052-7747CDE52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1657" y="5190651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1A8028E-E55B-120E-5B26-DFCE423921C8}"/>
              </a:ext>
            </a:extLst>
          </p:cNvPr>
          <p:cNvGrpSpPr/>
          <p:nvPr/>
        </p:nvGrpSpPr>
        <p:grpSpPr>
          <a:xfrm>
            <a:off x="6930577" y="1766456"/>
            <a:ext cx="4114800" cy="4114800"/>
            <a:chOff x="7155543" y="1764971"/>
            <a:chExt cx="4114800" cy="41148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1CF6DA6-C6A1-E3C9-FF19-9EF55AA71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5543" y="1764971"/>
              <a:ext cx="4114800" cy="411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08C3FD5-2753-05A9-513F-66D85B05A9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36115" y="2354942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B5ED3-AF9D-2746-0DA9-41C2610615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515" y="4350656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247EF4A-20EA-A3E5-43F0-4D5C567A45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43" y="2848428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CE19C48-E51F-4864-5C69-B6E173FE3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7978" y="4624976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900F1A-DADE-747D-A8DE-6583182E83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1932" y="2510245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35E353-AFA9-9851-E946-DB77499709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43903" y="4562565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6330DBF-4894-0C8C-27D9-D2D73DCF7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4372" y="5115213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9EA947-24B0-93D3-04AF-BE77BAB3F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515" y="3078479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00F437E-1E70-9F0E-5072-3EC94B866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3418" y="3822371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3AF2DE5-6B4F-FAF9-DB1A-727AC8A207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61880" y="3685211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3F40F6A-3181-B674-2C20-E358F4CA4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7749" y="2373085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E2C130A-338E-EF0F-CD8A-2CCC5CCAF4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3429" y="5209866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D0E017-B2C2-DCD1-88B8-CC083CEC4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5392" y="4282093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0DB80CB-2877-38F4-1189-22F042C12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0118" y="4540099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576A531-2FCF-5D20-EF1B-E4CA4842DB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5086" y="4253824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0AF25C-D637-6DFC-A64C-8BDD2219A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6237" y="4629050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B8C99E0-2729-A394-97D4-87E09E55A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3831" y="4390984"/>
              <a:ext cx="274320" cy="274320"/>
            </a:xfrm>
            <a:prstGeom prst="ellipse">
              <a:avLst/>
            </a:prstGeom>
            <a:solidFill>
              <a:srgbClr val="3E5FD0"/>
            </a:solidFill>
            <a:ln>
              <a:solidFill>
                <a:srgbClr val="3E5F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pic>
        <p:nvPicPr>
          <p:cNvPr id="67" name="Picture 66" descr="A diagram of a triangle&#10;&#10;AI-generated content may be incorrect.">
            <a:extLst>
              <a:ext uri="{FF2B5EF4-FFF2-40B4-BE49-F238E27FC236}">
                <a16:creationId xmlns:a16="http://schemas.microsoft.com/office/drawing/2014/main" id="{47D7740E-DA6D-4D38-038D-2A27CB5CB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60" y="1636450"/>
            <a:ext cx="5794651" cy="4646162"/>
          </a:xfrm>
          <a:prstGeom prst="rect">
            <a:avLst/>
          </a:prstGeom>
        </p:spPr>
      </p:pic>
      <p:pic>
        <p:nvPicPr>
          <p:cNvPr id="69" name="Picture 68" descr="A diagram of a graph&#10;&#10;AI-generated content may be incorrect.">
            <a:extLst>
              <a:ext uri="{FF2B5EF4-FFF2-40B4-BE49-F238E27FC236}">
                <a16:creationId xmlns:a16="http://schemas.microsoft.com/office/drawing/2014/main" id="{A53F37C9-B7E8-8B33-AB4D-13BCDF6F8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8"/>
          <a:stretch/>
        </p:blipFill>
        <p:spPr>
          <a:xfrm>
            <a:off x="6375115" y="1393029"/>
            <a:ext cx="5501199" cy="52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2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9EDB4-85FE-1048-24CF-9BCB6D39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4F95-A383-9E87-7FB4-39EE256EE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PEO+IL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CD09-CC9F-DE17-BBC1-E6D4D5224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1284514"/>
            <a:ext cx="6059429" cy="5075715"/>
          </a:xfrm>
        </p:spPr>
        <p:txBody>
          <a:bodyPr>
            <a:normAutofit/>
          </a:bodyPr>
          <a:lstStyle/>
          <a:p>
            <a:r>
              <a:rPr lang="en-US" dirty="0"/>
              <a:t>PEO+IL is an interesting system:</a:t>
            </a:r>
          </a:p>
          <a:p>
            <a:pPr lvl="1"/>
            <a:r>
              <a:rPr lang="en-US" dirty="0"/>
              <a:t>Hydrophilic chain</a:t>
            </a:r>
          </a:p>
          <a:p>
            <a:pPr lvl="1"/>
            <a:r>
              <a:rPr lang="en-US" dirty="0"/>
              <a:t>Hydrophobic (</a:t>
            </a:r>
            <a:r>
              <a:rPr lang="en-US" dirty="0" err="1"/>
              <a:t>ish</a:t>
            </a:r>
            <a:r>
              <a:rPr lang="en-US" dirty="0"/>
              <a:t>) ‘solvent’</a:t>
            </a:r>
          </a:p>
          <a:p>
            <a:pPr lvl="1"/>
            <a:r>
              <a:rPr lang="en-US" dirty="0"/>
              <a:t>Would expect UCST </a:t>
            </a:r>
            <a:r>
              <a:rPr lang="en-US" dirty="0" err="1"/>
              <a:t>behaviour</a:t>
            </a:r>
            <a:r>
              <a:rPr lang="en-US" dirty="0"/>
              <a:t>, skewed towards pure solvent</a:t>
            </a:r>
          </a:p>
          <a:p>
            <a:pPr lvl="1"/>
            <a:r>
              <a:rPr lang="en-US" dirty="0"/>
              <a:t>Reality: centered LCST(?)</a:t>
            </a:r>
          </a:p>
          <a:p>
            <a:r>
              <a:rPr lang="en-US" dirty="0"/>
              <a:t>Explaining the LCST:</a:t>
            </a:r>
          </a:p>
          <a:p>
            <a:pPr lvl="1"/>
            <a:r>
              <a:rPr lang="en-US" dirty="0"/>
              <a:t>PEO and EMIM will experience some hydrogen bonding:</a:t>
            </a:r>
          </a:p>
          <a:p>
            <a:pPr lvl="1"/>
            <a:endParaRPr lang="en-US" dirty="0"/>
          </a:p>
        </p:txBody>
      </p:sp>
      <p:pic>
        <p:nvPicPr>
          <p:cNvPr id="30722" name="Picture 2" descr="Poly(ethylene oxide)">
            <a:extLst>
              <a:ext uri="{FF2B5EF4-FFF2-40B4-BE49-F238E27FC236}">
                <a16:creationId xmlns:a16="http://schemas.microsoft.com/office/drawing/2014/main" id="{A0799F54-5FEC-1315-F614-D487E3904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57" y="1110566"/>
            <a:ext cx="3189421" cy="143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Sigma-Aldrich 1-Ethyl-3-methylimidazolium tetrafluoroborate, CAS 143314-16-3, for electrochemistry, ≥99.0% (HPLC) 5 G">
            <a:extLst>
              <a:ext uri="{FF2B5EF4-FFF2-40B4-BE49-F238E27FC236}">
                <a16:creationId xmlns:a16="http://schemas.microsoft.com/office/drawing/2014/main" id="{B4A1063B-0F34-A69C-0B8E-C5A5668C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371" y="2677089"/>
            <a:ext cx="2205038" cy="192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03488AE-6C3D-CD85-23C6-40D3FD5DC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96" y="926292"/>
            <a:ext cx="5978404" cy="4462920"/>
          </a:xfrm>
          <a:prstGeom prst="rect">
            <a:avLst/>
          </a:prstGeom>
        </p:spPr>
      </p:pic>
      <p:pic>
        <p:nvPicPr>
          <p:cNvPr id="40" name="Picture 39" descr="A diagram of a chemical structure&#10;&#10;AI-generated content may be incorrect.">
            <a:extLst>
              <a:ext uri="{FF2B5EF4-FFF2-40B4-BE49-F238E27FC236}">
                <a16:creationId xmlns:a16="http://schemas.microsoft.com/office/drawing/2014/main" id="{802E65A8-BCC6-C89F-CD0B-FD9FC295B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06" y="4396343"/>
            <a:ext cx="4201512" cy="23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F68AE-69F6-A02E-11B7-DA4C1B01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5C0E-253C-1C6C-0706-183597AA0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PEO+IL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9063-E7EB-56B0-C76F-9798DB0E1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1284514"/>
            <a:ext cx="6059429" cy="5075715"/>
          </a:xfrm>
        </p:spPr>
        <p:txBody>
          <a:bodyPr>
            <a:normAutofit/>
          </a:bodyPr>
          <a:lstStyle/>
          <a:p>
            <a:r>
              <a:rPr lang="en-US" dirty="0"/>
              <a:t>Explaining the location of the LCST is harder:</a:t>
            </a:r>
          </a:p>
          <a:p>
            <a:pPr lvl="1"/>
            <a:r>
              <a:rPr lang="en-US" dirty="0"/>
              <a:t>Flory–Huggins and most other theories would agree the LCST should be skewed</a:t>
            </a:r>
          </a:p>
          <a:p>
            <a:pPr lvl="1"/>
            <a:r>
              <a:rPr lang="en-US" dirty="0"/>
              <a:t>Most previous theories argue that the change is due to aggregation of ILs into larger molecules:</a:t>
            </a:r>
          </a:p>
          <a:p>
            <a:pPr lvl="1"/>
            <a:endParaRPr lang="en-US" dirty="0"/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30BDF82-803D-3CBA-243B-357617E5A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96" y="926292"/>
            <a:ext cx="5978404" cy="4462920"/>
          </a:xfrm>
          <a:prstGeom prst="rect">
            <a:avLst/>
          </a:prstGeom>
        </p:spPr>
      </p:pic>
      <p:pic>
        <p:nvPicPr>
          <p:cNvPr id="6" name="Picture 5" descr="A diagram of a molecule&#10;&#10;AI-generated content may be incorrect.">
            <a:extLst>
              <a:ext uri="{FF2B5EF4-FFF2-40B4-BE49-F238E27FC236}">
                <a16:creationId xmlns:a16="http://schemas.microsoft.com/office/drawing/2014/main" id="{CE714941-0BED-C982-30B2-13DED4CBE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51" y="3501420"/>
            <a:ext cx="3074297" cy="28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C3DD6-9ACE-4DE9-08DF-ED95D8D7F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5AF2-CE28-8457-2832-F71D7739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PEO+IL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DE659-6919-B7BA-1650-28A48A4675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5686" y="1284514"/>
                <a:ext cx="6059429" cy="50757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clustering argument has some flaws: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Large clusters only form when there is a high enough IL concentration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addition of PEO will disrupt the cluster formation</a:t>
                </a:r>
              </a:p>
              <a:p>
                <a:r>
                  <a:rPr lang="en-US" dirty="0"/>
                  <a:t>What if it’s just the electrostatics?</a:t>
                </a:r>
              </a:p>
              <a:p>
                <a:pPr lvl="1"/>
                <a:r>
                  <a:rPr lang="en-US" dirty="0"/>
                  <a:t>Taking a very simplified model</a:t>
                </a:r>
              </a:p>
              <a:p>
                <a:pPr lvl="1"/>
                <a:r>
                  <a:rPr lang="en-US" dirty="0"/>
                  <a:t>For a symmetric system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starts off on the polymer side!</a:t>
                </a:r>
              </a:p>
              <a:p>
                <a:pPr lvl="1"/>
                <a:r>
                  <a:rPr lang="en-US" dirty="0"/>
                  <a:t>Increasing the chain length does push the critical point back to the IL side</a:t>
                </a:r>
              </a:p>
              <a:p>
                <a:pPr lvl="1"/>
                <a:r>
                  <a:rPr lang="en-US" dirty="0"/>
                  <a:t>In the PEO+IL system,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≈10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DE659-6919-B7BA-1650-28A48A4675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686" y="1284514"/>
                <a:ext cx="6059429" cy="5075715"/>
              </a:xfrm>
              <a:blipFill>
                <a:blip r:embed="rId3"/>
                <a:stretch>
                  <a:fillRect l="-1253" t="-1750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4A6ED57B-5902-EDC0-4709-CC2DA42FB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436" y="1025424"/>
            <a:ext cx="1907721" cy="1164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564E4B-86F4-7C30-E9B2-94CE04390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814" y="943110"/>
            <a:ext cx="1025172" cy="13295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9DC48B2-F094-DD3C-3E04-8A1E67616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115" y="2327897"/>
            <a:ext cx="5371371" cy="40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8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7B55C-B066-F9D1-3936-FA86EAE90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58F9-67AA-ECF9-2BDF-505CDA34E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PEO+IL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19A11-58A9-79E9-12CC-B87D5A23FB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5686" y="1284514"/>
                <a:ext cx="6059429" cy="50757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critical scaling also changes</a:t>
                </a:r>
              </a:p>
              <a:p>
                <a:pPr lvl="1"/>
                <a:r>
                  <a:rPr lang="en-US" dirty="0"/>
                  <a:t>In Flory–Huggins: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this system, both have a scaling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19A11-58A9-79E9-12CC-B87D5A23FB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686" y="1284514"/>
                <a:ext cx="6059429" cy="5075715"/>
              </a:xfrm>
              <a:blipFill>
                <a:blip r:embed="rId3"/>
                <a:stretch>
                  <a:fillRect l="-125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554EC74-3059-18A9-8156-7095A7CFE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478" y="1636306"/>
            <a:ext cx="5697835" cy="4250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86F86-59B1-0E13-01B6-72235D53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1654627"/>
            <a:ext cx="5697836" cy="42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0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68F15-CBED-351A-F351-D9EED46B7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13B9-EB09-E61F-91B8-8A882BBF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5815029" cy="514203"/>
          </a:xfrm>
        </p:spPr>
        <p:txBody>
          <a:bodyPr/>
          <a:lstStyle/>
          <a:p>
            <a:r>
              <a:rPr lang="en-US" dirty="0"/>
              <a:t>Derivation of Flory–Huggins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B41DC-69C6-6E76-E645-75B018D595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3630"/>
                <a:ext cx="8926287" cy="5072086"/>
              </a:xfrm>
            </p:spPr>
            <p:txBody>
              <a:bodyPr/>
              <a:lstStyle/>
              <a:p>
                <a:r>
                  <a:rPr lang="en-US" dirty="0"/>
                  <a:t>It is more practical to express as a mixing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mix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res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.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Define volume fractions: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assumes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B41DC-69C6-6E76-E645-75B018D59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3630"/>
                <a:ext cx="8926287" cy="5072086"/>
              </a:xfrm>
              <a:blipFill>
                <a:blip r:embed="rId2"/>
                <a:stretch>
                  <a:fillRect l="-852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B876CF10-E422-ACC5-AB2B-BB2744E59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89"/>
          <a:stretch/>
        </p:blipFill>
        <p:spPr bwMode="auto">
          <a:xfrm>
            <a:off x="9467515" y="1273630"/>
            <a:ext cx="2191085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CC653E03-C8F1-8304-E27D-DBDC6B7A2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9"/>
          <a:stretch/>
        </p:blipFill>
        <p:spPr bwMode="auto">
          <a:xfrm>
            <a:off x="9467514" y="1273630"/>
            <a:ext cx="2191086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70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B67E0-B59E-E190-C4A1-E4D00B104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10A2-A73F-3ACC-6F03-0135F7EB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6103442" cy="51420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45D40-921A-43B7-5D20-824C359DA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5686" y="1284514"/>
                <a:ext cx="9757228" cy="5075715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‘Complete’ model for PEO+IL</a:t>
                </a:r>
              </a:p>
              <a:p>
                <a:pPr lvl="1"/>
                <a:r>
                  <a:rPr lang="en-US" dirty="0"/>
                  <a:t>Include PEO-IL association for the LCST </a:t>
                </a:r>
                <a:r>
                  <a:rPr lang="en-US" dirty="0" err="1"/>
                  <a:t>behaviour</a:t>
                </a:r>
                <a:endParaRPr lang="en-US" dirty="0"/>
              </a:p>
              <a:p>
                <a:pPr lvl="1"/>
                <a:r>
                  <a:rPr lang="en-US" dirty="0"/>
                  <a:t>Must include electrostatics to account for the shift in LLE</a:t>
                </a:r>
              </a:p>
              <a:p>
                <a:r>
                  <a:rPr lang="en-US" dirty="0"/>
                  <a:t>Further study of the critical </a:t>
                </a:r>
                <a:r>
                  <a:rPr lang="en-US" dirty="0" err="1"/>
                  <a:t>behaviour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What happens when you include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 in the theory?</a:t>
                </a:r>
              </a:p>
              <a:p>
                <a:pPr lvl="1"/>
                <a:r>
                  <a:rPr lang="en-US" dirty="0"/>
                  <a:t>For sufficiently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, will we recover the original scaling?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45D40-921A-43B7-5D20-824C359DA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686" y="1284514"/>
                <a:ext cx="9757228" cy="5075715"/>
              </a:xfrm>
              <a:blipFill>
                <a:blip r:embed="rId3"/>
                <a:stretch>
                  <a:fillRect l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17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C9996-E941-00D1-1A0D-EC0DF0326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249B-2CB1-EC5D-6EEF-AD8954E3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5815029" cy="514203"/>
          </a:xfrm>
        </p:spPr>
        <p:txBody>
          <a:bodyPr/>
          <a:lstStyle/>
          <a:p>
            <a:r>
              <a:rPr lang="en-US" dirty="0"/>
              <a:t>Derivation of Flory–Huggins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1DD7CB-8569-7FDB-35F5-7B31E62A9C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3630"/>
                <a:ext cx="8926287" cy="5072086"/>
              </a:xfrm>
            </p:spPr>
            <p:txBody>
              <a:bodyPr/>
              <a:lstStyle/>
              <a:p>
                <a:r>
                  <a:rPr lang="en-US" dirty="0"/>
                  <a:t>It is more practical to express as a mixing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</m:oMath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mix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res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.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Define volume fractions: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assumes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Further assume all monomers are the same size,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1DD7CB-8569-7FDB-35F5-7B31E62A9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3630"/>
                <a:ext cx="8926287" cy="5072086"/>
              </a:xfrm>
              <a:blipFill>
                <a:blip r:embed="rId2"/>
                <a:stretch>
                  <a:fillRect l="-852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4158B06F-00FF-3970-9F12-FF70B9AF4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89"/>
          <a:stretch/>
        </p:blipFill>
        <p:spPr bwMode="auto">
          <a:xfrm>
            <a:off x="9467515" y="1273630"/>
            <a:ext cx="2191085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C3A332A5-E042-D7BE-890B-681931E91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9"/>
          <a:stretch/>
        </p:blipFill>
        <p:spPr bwMode="auto">
          <a:xfrm>
            <a:off x="9467514" y="1273630"/>
            <a:ext cx="2191086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5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7EE11-6272-D085-5B54-477691FC5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12A4-C688-C45D-3BE3-137E2831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5815029" cy="514203"/>
          </a:xfrm>
        </p:spPr>
        <p:txBody>
          <a:bodyPr/>
          <a:lstStyle/>
          <a:p>
            <a:r>
              <a:rPr lang="en-US" dirty="0"/>
              <a:t>Derivation of Flory–Huggins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D841E3-170C-9AEC-FC92-86877C38BF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3630"/>
                <a:ext cx="8926287" cy="5072086"/>
              </a:xfrm>
            </p:spPr>
            <p:txBody>
              <a:bodyPr/>
              <a:lstStyle/>
              <a:p>
                <a:r>
                  <a:rPr lang="en-US" dirty="0"/>
                  <a:t>It is more practical to express as a mixing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</m:oMath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res</m:t>
                              </m:r>
                              <m:r>
                                <a:rPr lang="en-US" i="1" dirty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p>
                          </m:sSubSup>
                          <m:r>
                            <a:rPr lang="en-US" b="0" i="1" dirty="0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res</m:t>
                              </m:r>
                              <m:r>
                                <a:rPr lang="en-US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res</m:t>
                              </m:r>
                              <m:r>
                                <a:rPr lang="en-US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Define volume fractions: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assumes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Further assume all monomers are the same size,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first term is the mixing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D841E3-170C-9AEC-FC92-86877C38BF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3630"/>
                <a:ext cx="8926287" cy="5072086"/>
              </a:xfrm>
              <a:blipFill>
                <a:blip r:embed="rId2"/>
                <a:stretch>
                  <a:fillRect l="-852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3B1F57E7-CBCC-C032-43F8-19F7F83F0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89"/>
          <a:stretch/>
        </p:blipFill>
        <p:spPr bwMode="auto">
          <a:xfrm>
            <a:off x="9467515" y="1273630"/>
            <a:ext cx="2191085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DBB61143-F5C6-212F-1F1A-12A796CB1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9"/>
          <a:stretch/>
        </p:blipFill>
        <p:spPr bwMode="auto">
          <a:xfrm>
            <a:off x="9467514" y="1273630"/>
            <a:ext cx="2191086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67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5D6A-AFF7-84A7-88C5-E88D52C74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F1B2-1F39-22D7-4E9E-5CE21F723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5815029" cy="514203"/>
          </a:xfrm>
        </p:spPr>
        <p:txBody>
          <a:bodyPr/>
          <a:lstStyle/>
          <a:p>
            <a:r>
              <a:rPr lang="en-US" dirty="0"/>
              <a:t>Derivation of Flory–Huggins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C32D48-E80A-4ADD-0913-30C993817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3630"/>
                <a:ext cx="8926287" cy="5072086"/>
              </a:xfrm>
            </p:spPr>
            <p:txBody>
              <a:bodyPr/>
              <a:lstStyle/>
              <a:p>
                <a:r>
                  <a:rPr lang="en-US" dirty="0"/>
                  <a:t>It is more practical to express as a mixing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</m:oMath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res</m:t>
                              </m:r>
                              <m:r>
                                <a:rPr lang="en-US" i="1" dirty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p>
                          </m:sSubSup>
                          <m:r>
                            <a:rPr lang="en-US" b="0" i="1" dirty="0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res</m:t>
                              </m:r>
                              <m:r>
                                <a:rPr lang="en-US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6C0A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res</m:t>
                              </m:r>
                              <m:r>
                                <a:rPr lang="en-US" i="1">
                                  <a:solidFill>
                                    <a:srgbClr val="FF6C0A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second term, we can write: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ex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mix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ex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ex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leading order terms must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ex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C32D48-E80A-4ADD-0913-30C993817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3630"/>
                <a:ext cx="8926287" cy="5072086"/>
              </a:xfrm>
              <a:blipFill>
                <a:blip r:embed="rId2"/>
                <a:stretch>
                  <a:fillRect l="-852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2A93BF5B-586A-FD43-96D8-9095FAF7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89"/>
          <a:stretch/>
        </p:blipFill>
        <p:spPr bwMode="auto">
          <a:xfrm>
            <a:off x="9467515" y="1273630"/>
            <a:ext cx="2191085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70BFFAD7-8A9F-5116-4086-4F1E5A72E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9"/>
          <a:stretch/>
        </p:blipFill>
        <p:spPr bwMode="auto">
          <a:xfrm>
            <a:off x="9467514" y="1273630"/>
            <a:ext cx="2191086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1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D7BE3-FF2D-4CD9-FCFA-6CAABCF2E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6DBB-162B-80D0-DDB3-344B26AC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" y="139549"/>
            <a:ext cx="5815029" cy="514203"/>
          </a:xfrm>
        </p:spPr>
        <p:txBody>
          <a:bodyPr/>
          <a:lstStyle/>
          <a:p>
            <a:r>
              <a:rPr lang="en-US" dirty="0"/>
              <a:t>Derivation of Flory–Huggins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504DC-D05F-6A46-4010-7EEBCF1CCC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3629"/>
                <a:ext cx="8926287" cy="54448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 is more practical to express as a mixing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6C0A"/>
                          </a:solidFill>
                          <a:latin typeface="Cambria Math" panose="02040503050406030204" pitchFamily="18" charset="0"/>
                        </a:rPr>
                        <m:t>𝜒𝜙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rgbClr val="FF6C0A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second term, we can write: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ex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mix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ex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ex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leading order terms must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ex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It corresponds to the mixing energy: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mix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504DC-D05F-6A46-4010-7EEBCF1CCC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3629"/>
                <a:ext cx="8926287" cy="5444821"/>
              </a:xfrm>
              <a:blipFill>
                <a:blip r:embed="rId2"/>
                <a:stretch>
                  <a:fillRect l="-852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8E1DC7BE-300C-D53D-0D33-2B5823C3E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89"/>
          <a:stretch/>
        </p:blipFill>
        <p:spPr bwMode="auto">
          <a:xfrm>
            <a:off x="9467515" y="1273630"/>
            <a:ext cx="2191085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vestigation of intrinsic characteristics of polymer blends via molecular  simulation: a review | Korea-Australia Rheology Journal">
            <a:extLst>
              <a:ext uri="{FF2B5EF4-FFF2-40B4-BE49-F238E27FC236}">
                <a16:creationId xmlns:a16="http://schemas.microsoft.com/office/drawing/2014/main" id="{DC039353-9B1E-672A-0912-20B7483BB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9"/>
          <a:stretch/>
        </p:blipFill>
        <p:spPr bwMode="auto">
          <a:xfrm>
            <a:off x="9467514" y="1273630"/>
            <a:ext cx="2191086" cy="50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7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A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AT" id="{B982235C-87B7-2E46-B8F7-8C3E83408F7E}" vid="{BA325E9F-3FCE-614D-9B81-0EE787467B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43183</TotalTime>
  <Words>3253</Words>
  <Application>Microsoft Macintosh PowerPoint</Application>
  <PresentationFormat>Widescreen</PresentationFormat>
  <Paragraphs>435</Paragraphs>
  <Slides>50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Ubuntu</vt:lpstr>
      <vt:lpstr>Wingdings</vt:lpstr>
      <vt:lpstr>ESAT</vt:lpstr>
      <vt:lpstr>PowerPoint Presentation</vt:lpstr>
      <vt:lpstr>Overview</vt:lpstr>
      <vt:lpstr>PowerPoint Presentation</vt:lpstr>
      <vt:lpstr>Derivation of Flory–Huggins</vt:lpstr>
      <vt:lpstr>Derivation of Flory–Huggins</vt:lpstr>
      <vt:lpstr>Derivation of Flory–Huggins</vt:lpstr>
      <vt:lpstr>Derivation of Flory–Huggins</vt:lpstr>
      <vt:lpstr>Derivation of Flory–Huggins</vt:lpstr>
      <vt:lpstr>Derivation of Flory–Huggins</vt:lpstr>
      <vt:lpstr>Derivation of Flory–Huggins</vt:lpstr>
      <vt:lpstr>Derivation of Flory–Huggins</vt:lpstr>
      <vt:lpstr>Derivation of Flory–Huggins</vt:lpstr>
      <vt:lpstr>Stability and Equilibrium</vt:lpstr>
      <vt:lpstr>Stability and Equilibrium</vt:lpstr>
      <vt:lpstr>Stability and Equilibrium</vt:lpstr>
      <vt:lpstr>Stability and Equilibrium</vt:lpstr>
      <vt:lpstr>Stability and Equilibrium</vt:lpstr>
      <vt:lpstr>Stability and Equilibrium</vt:lpstr>
      <vt:lpstr>Stability and Equilibrium</vt:lpstr>
      <vt:lpstr>Stability and Equilibrium</vt:lpstr>
      <vt:lpstr>Stability and Equilibrium</vt:lpstr>
      <vt:lpstr>Stability and Equilibrium</vt:lpstr>
      <vt:lpstr>Criticality</vt:lpstr>
      <vt:lpstr>Criticality</vt:lpstr>
      <vt:lpstr>Criticality</vt:lpstr>
      <vt:lpstr>Application</vt:lpstr>
      <vt:lpstr>Application</vt:lpstr>
      <vt:lpstr>Summary</vt:lpstr>
      <vt:lpstr>PowerPoint Presentation</vt:lpstr>
      <vt:lpstr>Dilute Mixtures</vt:lpstr>
      <vt:lpstr>Dilute Mixtures</vt:lpstr>
      <vt:lpstr>Dilute Mixtures</vt:lpstr>
      <vt:lpstr>Dilute Mixtures</vt:lpstr>
      <vt:lpstr>Dilute Mixtures</vt:lpstr>
      <vt:lpstr>Dilute Mixtures</vt:lpstr>
      <vt:lpstr>Semi-Dilute Solutions</vt:lpstr>
      <vt:lpstr>Semi-Dilute Solutions</vt:lpstr>
      <vt:lpstr>Semi-Dilute Solutions</vt:lpstr>
      <vt:lpstr>Semi-Dilute Solutions</vt:lpstr>
      <vt:lpstr>Semi-Dilute Solutions</vt:lpstr>
      <vt:lpstr>Summary</vt:lpstr>
      <vt:lpstr>PowerPoint Presentation</vt:lpstr>
      <vt:lpstr>Alternative Theories</vt:lpstr>
      <vt:lpstr>Polyelectrolytes</vt:lpstr>
      <vt:lpstr>Polyelectrolytes</vt:lpstr>
      <vt:lpstr>PEO+IL System</vt:lpstr>
      <vt:lpstr>PEO+IL System</vt:lpstr>
      <vt:lpstr>PEO+IL System</vt:lpstr>
      <vt:lpstr>PEO+IL System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Colignon</dc:creator>
  <cp:lastModifiedBy>Walker, Pierre J.</cp:lastModifiedBy>
  <cp:revision>35</cp:revision>
  <cp:lastPrinted>2019-01-08T12:22:11Z</cp:lastPrinted>
  <dcterms:created xsi:type="dcterms:W3CDTF">2015-11-02T15:34:28Z</dcterms:created>
  <dcterms:modified xsi:type="dcterms:W3CDTF">2025-02-21T08:07:36Z</dcterms:modified>
</cp:coreProperties>
</file>